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75" r:id="rId16"/>
    <p:sldId id="276" r:id="rId17"/>
    <p:sldId id="281" r:id="rId18"/>
  </p:sldIdLst>
  <p:sldSz cx="18288000" cy="10287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odec Pro" panose="020B0604020202020204" charset="0"/>
      <p:regular r:id="rId23"/>
    </p:embeddedFont>
    <p:embeddedFont>
      <p:font typeface="Codec Pro Bold" panose="020B0604020202020204" charset="0"/>
      <p:regular r:id="rId24"/>
    </p:embeddedFont>
    <p:embeddedFont>
      <p:font typeface="Codec Pro Ultra-Bold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CE1E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3384" y="-167508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10800000">
            <a:off x="12542441" y="859120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41048" y="53781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14180105" y="618159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41048" y="-494599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75713" y="46256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10800000">
            <a:off x="14960748" y="77601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81741" y="265415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715241" y="2792090"/>
            <a:ext cx="10134599" cy="1398841"/>
            <a:chOff x="0" y="0"/>
            <a:chExt cx="9633598" cy="13538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633598" cy="1353887"/>
              <a:chOff x="0" y="0"/>
              <a:chExt cx="1356880" cy="19069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6880" cy="190693"/>
              </a:xfrm>
              <a:custGeom>
                <a:avLst/>
                <a:gdLst/>
                <a:ahLst/>
                <a:cxnLst/>
                <a:rect l="l" t="t" r="r" b="b"/>
                <a:pathLst>
                  <a:path w="1356880" h="190693">
                    <a:moveTo>
                      <a:pt x="95347" y="0"/>
                    </a:moveTo>
                    <a:lnTo>
                      <a:pt x="1261534" y="0"/>
                    </a:lnTo>
                    <a:cubicBezTo>
                      <a:pt x="1314192" y="0"/>
                      <a:pt x="1356880" y="42688"/>
                      <a:pt x="1356880" y="95347"/>
                    </a:cubicBezTo>
                    <a:lnTo>
                      <a:pt x="1356880" y="95347"/>
                    </a:lnTo>
                    <a:cubicBezTo>
                      <a:pt x="1356880" y="148005"/>
                      <a:pt x="1314192" y="190693"/>
                      <a:pt x="1261534" y="190693"/>
                    </a:cubicBezTo>
                    <a:lnTo>
                      <a:pt x="95347" y="190693"/>
                    </a:lnTo>
                    <a:cubicBezTo>
                      <a:pt x="42688" y="190693"/>
                      <a:pt x="0" y="148005"/>
                      <a:pt x="0" y="95347"/>
                    </a:cubicBezTo>
                    <a:lnTo>
                      <a:pt x="0" y="95347"/>
                    </a:lnTo>
                    <a:cubicBezTo>
                      <a:pt x="0" y="42688"/>
                      <a:pt x="42688" y="0"/>
                      <a:pt x="95347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1356880" cy="190693"/>
              </a:xfrm>
              <a:prstGeom prst="rect">
                <a:avLst/>
              </a:prstGeom>
            </p:spPr>
            <p:txBody>
              <a:bodyPr lIns="31918" tIns="31918" rIns="31918" bIns="31918" rtlCol="0" anchor="ctr"/>
              <a:lstStyle/>
              <a:p>
                <a:pPr algn="ctr">
                  <a:lnSpc>
                    <a:spcPts val="1381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07668" y="153313"/>
              <a:ext cx="8027951" cy="96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0"/>
                </a:lnSpc>
              </a:pPr>
              <a:endParaRPr lang="en-US" sz="2787" spc="78" dirty="0">
                <a:solidFill>
                  <a:srgbClr val="15193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  <a:p>
              <a:pPr algn="ctr">
                <a:lnSpc>
                  <a:spcPts val="2620"/>
                </a:lnSpc>
              </a:pPr>
              <a:r>
                <a:rPr lang="en-US" sz="4000" spc="78" dirty="0" err="1">
                  <a:solidFill>
                    <a:srgbClr val="15193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Curso</a:t>
              </a:r>
              <a:r>
                <a:rPr lang="en-US" sz="4000" spc="78" dirty="0">
                  <a:solidFill>
                    <a:srgbClr val="15193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: Economía Circular</a:t>
              </a:r>
            </a:p>
            <a:p>
              <a:pPr algn="ctr">
                <a:lnSpc>
                  <a:spcPts val="2620"/>
                </a:lnSpc>
              </a:pPr>
              <a:r>
                <a:rPr lang="en-US" sz="2787" spc="78" dirty="0" err="1">
                  <a:solidFill>
                    <a:srgbClr val="15193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Docente</a:t>
              </a:r>
              <a:r>
                <a:rPr lang="en-US" sz="2787" spc="78" dirty="0">
                  <a:solidFill>
                    <a:srgbClr val="15193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: Ph.D. Diana Ita Nagy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782950" y="8571447"/>
            <a:ext cx="2361050" cy="1398841"/>
          </a:xfrm>
          <a:custGeom>
            <a:avLst/>
            <a:gdLst/>
            <a:ahLst/>
            <a:cxnLst/>
            <a:rect l="l" t="t" r="r" b="b"/>
            <a:pathLst>
              <a:path w="2361050" h="1398841">
                <a:moveTo>
                  <a:pt x="0" y="0"/>
                </a:moveTo>
                <a:lnTo>
                  <a:pt x="2361050" y="0"/>
                </a:lnTo>
                <a:lnTo>
                  <a:pt x="2361050" y="1398841"/>
                </a:lnTo>
                <a:lnTo>
                  <a:pt x="0" y="1398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38395" y="8446437"/>
            <a:ext cx="7663339" cy="1523851"/>
          </a:xfrm>
          <a:custGeom>
            <a:avLst/>
            <a:gdLst/>
            <a:ahLst/>
            <a:cxnLst/>
            <a:rect l="l" t="t" r="r" b="b"/>
            <a:pathLst>
              <a:path w="7663339" h="1523851">
                <a:moveTo>
                  <a:pt x="0" y="0"/>
                </a:moveTo>
                <a:lnTo>
                  <a:pt x="7663339" y="0"/>
                </a:lnTo>
                <a:lnTo>
                  <a:pt x="7663339" y="1523851"/>
                </a:lnTo>
                <a:lnTo>
                  <a:pt x="0" y="152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47" r="-1085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8418" y="8571447"/>
            <a:ext cx="5559581" cy="1398841"/>
          </a:xfrm>
          <a:custGeom>
            <a:avLst/>
            <a:gdLst/>
            <a:ahLst/>
            <a:cxnLst/>
            <a:rect l="l" t="t" r="r" b="b"/>
            <a:pathLst>
              <a:path w="5559581" h="1398841">
                <a:moveTo>
                  <a:pt x="0" y="0"/>
                </a:moveTo>
                <a:lnTo>
                  <a:pt x="5559582" y="0"/>
                </a:lnTo>
                <a:lnTo>
                  <a:pt x="5559582" y="1398841"/>
                </a:lnTo>
                <a:lnTo>
                  <a:pt x="0" y="1398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244243" y="0"/>
            <a:ext cx="6875162" cy="2715299"/>
            <a:chOff x="0" y="0"/>
            <a:chExt cx="9166883" cy="36203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74129" cy="3620399"/>
            </a:xfrm>
            <a:custGeom>
              <a:avLst/>
              <a:gdLst/>
              <a:ahLst/>
              <a:cxnLst/>
              <a:rect l="l" t="t" r="r" b="b"/>
              <a:pathLst>
                <a:path w="3474129" h="3620399">
                  <a:moveTo>
                    <a:pt x="0" y="0"/>
                  </a:moveTo>
                  <a:lnTo>
                    <a:pt x="3474129" y="0"/>
                  </a:lnTo>
                  <a:lnTo>
                    <a:pt x="3474129" y="3620399"/>
                  </a:lnTo>
                  <a:lnTo>
                    <a:pt x="0" y="3620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5" r="-2105"/>
              </a:stretch>
            </a:blipFill>
          </p:spPr>
        </p:sp>
        <p:sp>
          <p:nvSpPr>
            <p:cNvPr id="20" name="AutoShape 20"/>
            <p:cNvSpPr/>
            <p:nvPr/>
          </p:nvSpPr>
          <p:spPr>
            <a:xfrm flipV="1">
              <a:off x="3711121" y="282126"/>
              <a:ext cx="0" cy="3107824"/>
            </a:xfrm>
            <a:prstGeom prst="line">
              <a:avLst/>
            </a:prstGeom>
            <a:ln w="203200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3952421" y="2184774"/>
              <a:ext cx="3898277" cy="120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913"/>
                </a:lnSpc>
                <a:spcBef>
                  <a:spcPct val="0"/>
                </a:spcBef>
              </a:pPr>
              <a:r>
                <a:rPr lang="en-US" sz="6290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17700" y="415476"/>
              <a:ext cx="5349183" cy="2495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205"/>
                </a:lnSpc>
                <a:spcBef>
                  <a:spcPct val="0"/>
                </a:spcBef>
              </a:pPr>
              <a:r>
                <a:rPr lang="en-US" sz="12984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-2145820" y="460303"/>
            <a:ext cx="15834934" cy="2104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2"/>
              </a:lnSpc>
            </a:pPr>
            <a:endParaRPr sz="1100" dirty="0"/>
          </a:p>
          <a:p>
            <a:pPr algn="ctr">
              <a:lnSpc>
                <a:spcPts val="7234"/>
              </a:lnSpc>
            </a:pPr>
            <a:r>
              <a:rPr lang="en-US" sz="5400" dirty="0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DOCTORADO EN INGENIERÍA </a:t>
            </a:r>
          </a:p>
          <a:p>
            <a:pPr algn="ctr">
              <a:lnSpc>
                <a:spcPts val="7234"/>
              </a:lnSpc>
            </a:pPr>
            <a:r>
              <a:rPr lang="en-US" sz="5400" dirty="0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Y CIENCIAS AMBIENTALES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438C606-DDF3-35E7-E0B0-79D04444CD1B}"/>
              </a:ext>
            </a:extLst>
          </p:cNvPr>
          <p:cNvSpPr txBox="1"/>
          <p:nvPr/>
        </p:nvSpPr>
        <p:spPr>
          <a:xfrm>
            <a:off x="3528208" y="4291639"/>
            <a:ext cx="12426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15193E"/>
                </a:solidFill>
                <a:latin typeface="Codec Pro Bold"/>
                <a:sym typeface="Century Gothic"/>
              </a:rPr>
              <a:t>Presentación de articulo científico</a:t>
            </a:r>
            <a:endParaRPr lang="es-ES" sz="4800" dirty="0">
              <a:solidFill>
                <a:srgbClr val="15193E"/>
              </a:solidFill>
              <a:latin typeface="Codec Pro Bold"/>
            </a:endParaRPr>
          </a:p>
        </p:txBody>
      </p:sp>
      <p:sp>
        <p:nvSpPr>
          <p:cNvPr id="26" name="Google Shape;190;p31">
            <a:extLst>
              <a:ext uri="{FF2B5EF4-FFF2-40B4-BE49-F238E27FC236}">
                <a16:creationId xmlns:a16="http://schemas.microsoft.com/office/drawing/2014/main" id="{38BE4FAE-B753-2B8E-49FC-429AEDBA7029}"/>
              </a:ext>
            </a:extLst>
          </p:cNvPr>
          <p:cNvSpPr txBox="1"/>
          <p:nvPr/>
        </p:nvSpPr>
        <p:spPr>
          <a:xfrm>
            <a:off x="2895600" y="5675618"/>
            <a:ext cx="8542770" cy="254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16" tIns="12854" rIns="25716" bIns="12854" anchor="t" anchorCtr="0">
            <a:spAutoFit/>
          </a:bodyPr>
          <a:lstStyle/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endParaRPr sz="4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Estudiantes:</a:t>
            </a: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endParaRPr sz="2000" spc="78" dirty="0">
              <a:solidFill>
                <a:srgbClr val="15193E"/>
              </a:solidFill>
              <a:latin typeface="Montserrat Classic Bold"/>
              <a:sym typeface="Century Gothic"/>
            </a:endParaRP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		- Arana Ruedas, Del Piero Raphael</a:t>
            </a: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		- Cervantes Bravo, Reynaldo</a:t>
            </a: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		- Ortiz Ojeda, Paola</a:t>
            </a: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		- Zevallos Ruiz, José Augusto</a:t>
            </a:r>
          </a:p>
          <a:p>
            <a:pPr defTabSz="342900">
              <a:spcBef>
                <a:spcPts val="293"/>
              </a:spcBef>
              <a:buClr>
                <a:srgbClr val="000000"/>
              </a:buClr>
              <a:buSzPts val="3900"/>
            </a:pPr>
            <a:r>
              <a:rPr lang="es-ES" sz="2000" spc="78" dirty="0">
                <a:solidFill>
                  <a:srgbClr val="15193E"/>
                </a:solidFill>
                <a:latin typeface="Montserrat Classic Bold"/>
                <a:sym typeface="Century Gothic"/>
              </a:rPr>
              <a:t>		-Rueda Torres, Lenin Vladimir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682795" y="-549566"/>
            <a:ext cx="3666200" cy="2660096"/>
            <a:chOff x="0" y="0"/>
            <a:chExt cx="4888266" cy="3546795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3719590" cy="2211466"/>
            </a:xfrm>
            <a:custGeom>
              <a:avLst/>
              <a:gdLst/>
              <a:ahLst/>
              <a:cxnLst/>
              <a:rect l="l" t="t" r="r" b="b"/>
              <a:pathLst>
                <a:path w="3719590" h="2211466">
                  <a:moveTo>
                    <a:pt x="3719590" y="0"/>
                  </a:moveTo>
                  <a:lnTo>
                    <a:pt x="0" y="0"/>
                  </a:lnTo>
                  <a:lnTo>
                    <a:pt x="0" y="2211466"/>
                  </a:lnTo>
                  <a:lnTo>
                    <a:pt x="3719590" y="2211466"/>
                  </a:lnTo>
                  <a:lnTo>
                    <a:pt x="371959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1168676" y="1335329"/>
              <a:ext cx="3719590" cy="2211466"/>
            </a:xfrm>
            <a:custGeom>
              <a:avLst/>
              <a:gdLst/>
              <a:ahLst/>
              <a:cxnLst/>
              <a:rect l="l" t="t" r="r" b="b"/>
              <a:pathLst>
                <a:path w="3719590" h="2211466">
                  <a:moveTo>
                    <a:pt x="3719590" y="0"/>
                  </a:moveTo>
                  <a:lnTo>
                    <a:pt x="0" y="0"/>
                  </a:lnTo>
                  <a:lnTo>
                    <a:pt x="0" y="2211466"/>
                  </a:lnTo>
                  <a:lnTo>
                    <a:pt x="3719590" y="2211466"/>
                  </a:lnTo>
                  <a:lnTo>
                    <a:pt x="371959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453374" y="169266"/>
              <a:ext cx="3150195" cy="1872934"/>
            </a:xfrm>
            <a:custGeom>
              <a:avLst/>
              <a:gdLst/>
              <a:ahLst/>
              <a:cxnLst/>
              <a:rect l="l" t="t" r="r" b="b"/>
              <a:pathLst>
                <a:path w="3150195" h="1872934">
                  <a:moveTo>
                    <a:pt x="3150195" y="0"/>
                  </a:moveTo>
                  <a:lnTo>
                    <a:pt x="0" y="0"/>
                  </a:lnTo>
                  <a:lnTo>
                    <a:pt x="0" y="1872934"/>
                  </a:lnTo>
                  <a:lnTo>
                    <a:pt x="3150195" y="1872934"/>
                  </a:lnTo>
                  <a:lnTo>
                    <a:pt x="315019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709093" y="7957201"/>
            <a:ext cx="3666200" cy="2602199"/>
            <a:chOff x="0" y="0"/>
            <a:chExt cx="4888266" cy="3469598"/>
          </a:xfrm>
        </p:grpSpPr>
        <p:sp>
          <p:nvSpPr>
            <p:cNvPr id="11" name="Freeform 11"/>
            <p:cNvSpPr/>
            <p:nvPr/>
          </p:nvSpPr>
          <p:spPr>
            <a:xfrm flipH="1" flipV="1">
              <a:off x="0" y="1258133"/>
              <a:ext cx="3719590" cy="2211466"/>
            </a:xfrm>
            <a:custGeom>
              <a:avLst/>
              <a:gdLst/>
              <a:ahLst/>
              <a:cxnLst/>
              <a:rect l="l" t="t" r="r" b="b"/>
              <a:pathLst>
                <a:path w="3719590" h="2211466">
                  <a:moveTo>
                    <a:pt x="3719590" y="2211465"/>
                  </a:moveTo>
                  <a:lnTo>
                    <a:pt x="0" y="2211465"/>
                  </a:lnTo>
                  <a:lnTo>
                    <a:pt x="0" y="0"/>
                  </a:lnTo>
                  <a:lnTo>
                    <a:pt x="3719590" y="0"/>
                  </a:lnTo>
                  <a:lnTo>
                    <a:pt x="3719590" y="2211465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flipH="1" flipV="1">
              <a:off x="1168676" y="0"/>
              <a:ext cx="3719590" cy="2211466"/>
            </a:xfrm>
            <a:custGeom>
              <a:avLst/>
              <a:gdLst/>
              <a:ahLst/>
              <a:cxnLst/>
              <a:rect l="l" t="t" r="r" b="b"/>
              <a:pathLst>
                <a:path w="3719590" h="2211466">
                  <a:moveTo>
                    <a:pt x="3719590" y="2211466"/>
                  </a:moveTo>
                  <a:lnTo>
                    <a:pt x="0" y="2211466"/>
                  </a:lnTo>
                  <a:lnTo>
                    <a:pt x="0" y="0"/>
                  </a:lnTo>
                  <a:lnTo>
                    <a:pt x="3719590" y="0"/>
                  </a:lnTo>
                  <a:lnTo>
                    <a:pt x="3719590" y="2211466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 flipV="1">
              <a:off x="1453374" y="1338368"/>
              <a:ext cx="3150195" cy="1872934"/>
            </a:xfrm>
            <a:custGeom>
              <a:avLst/>
              <a:gdLst/>
              <a:ahLst/>
              <a:cxnLst/>
              <a:rect l="l" t="t" r="r" b="b"/>
              <a:pathLst>
                <a:path w="3150195" h="1872934">
                  <a:moveTo>
                    <a:pt x="3150195" y="1872934"/>
                  </a:moveTo>
                  <a:lnTo>
                    <a:pt x="0" y="1872934"/>
                  </a:lnTo>
                  <a:lnTo>
                    <a:pt x="0" y="0"/>
                  </a:lnTo>
                  <a:lnTo>
                    <a:pt x="3150195" y="0"/>
                  </a:lnTo>
                  <a:lnTo>
                    <a:pt x="3150195" y="1872934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5" r="-2105"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6" name="Freeform 2">
            <a:extLst>
              <a:ext uri="{FF2B5EF4-FFF2-40B4-BE49-F238E27FC236}">
                <a16:creationId xmlns:a16="http://schemas.microsoft.com/office/drawing/2014/main" id="{E08DE6CC-021B-3F09-2158-CA048986D1FF}"/>
              </a:ext>
            </a:extLst>
          </p:cNvPr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0173B211-71E2-0DA3-5617-1C8DF2F9BFD9}"/>
              </a:ext>
            </a:extLst>
          </p:cNvPr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1A1AA433-4C34-E9E9-1C6B-E009B4FE9644}"/>
              </a:ext>
            </a:extLst>
          </p:cNvPr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3BF569CF-8D39-CBBC-7D9F-459F5406F2C5}"/>
              </a:ext>
            </a:extLst>
          </p:cNvPr>
          <p:cNvSpPr txBox="1">
            <a:spLocks/>
          </p:cNvSpPr>
          <p:nvPr/>
        </p:nvSpPr>
        <p:spPr>
          <a:xfrm>
            <a:off x="2572472" y="128007"/>
            <a:ext cx="10757355" cy="20590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015"/>
              </a:lnSpc>
            </a:pPr>
            <a:r>
              <a:rPr lang="es-MX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Principios Clave del CE-LCA para Componentes de Construcción</a:t>
            </a:r>
            <a:endParaRPr lang="es-PE" sz="4000" dirty="0">
              <a:solidFill>
                <a:srgbClr val="186EA7"/>
              </a:solidFill>
              <a:latin typeface="Codec Pro Ultra-Bold"/>
              <a:ea typeface="+mn-ea"/>
              <a:cs typeface="+mn-cs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1BD3EDED-FB19-754C-CF94-DA954E076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50" y="2024161"/>
            <a:ext cx="8381999" cy="826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Font typeface="Arial" pitchFamily="34" charset="0"/>
              <a:buNone/>
            </a:pPr>
            <a:r>
              <a:rPr lang="es-MX" sz="2452" u="sng" dirty="0">
                <a:solidFill>
                  <a:srgbClr val="15193E"/>
                </a:solidFill>
                <a:latin typeface="Codec Pro Bold"/>
                <a:cs typeface="Arial"/>
              </a:rPr>
              <a:t>Principio 1: Componentes como conjuntos de partes y materiales con diferentes ciclos de vida</a:t>
            </a:r>
          </a:p>
          <a:p>
            <a:pPr marL="0" indent="0" algn="just" fontAlgn="base">
              <a:buFont typeface="Arial" pitchFamily="34" charset="0"/>
              <a:buNone/>
            </a:pPr>
            <a:endParaRPr lang="es-MX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Un componente se compone de varias partes con diferentes duraciones de vida útil.</a:t>
            </a: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Ejemplo: Una fachada puede durar 30 años, pero sus ladrillos podrían reutilizarse hasta 75 años si se diseñan con uniones removibles.</a:t>
            </a:r>
          </a:p>
          <a:p>
            <a:pPr marL="0" algn="just" fontAlgn="base"/>
            <a:endParaRPr lang="es-MX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indent="0" algn="just" fontAlgn="base">
              <a:buFont typeface="Arial" pitchFamily="34" charset="0"/>
              <a:buNone/>
            </a:pPr>
            <a:r>
              <a:rPr lang="es-MX" sz="2452" u="sng" dirty="0">
                <a:solidFill>
                  <a:srgbClr val="15193E"/>
                </a:solidFill>
                <a:latin typeface="Codec Pro Bold"/>
                <a:cs typeface="Arial"/>
              </a:rPr>
              <a:t>Principio 2: Interacción de diferentes tipos de vida útil</a:t>
            </a:r>
          </a:p>
          <a:p>
            <a:pPr marL="0" indent="0" algn="just" fontAlgn="base">
              <a:buFont typeface="Arial" pitchFamily="34" charset="0"/>
              <a:buNone/>
            </a:pPr>
            <a:endParaRPr lang="es-MX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Vida técnica: duración física del componente.</a:t>
            </a: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Vida funcional: cambio por moda, normativa o nuevas funciones.</a:t>
            </a: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Vida económica: cuando mantenerlo deja de ser rentable.</a:t>
            </a:r>
          </a:p>
          <a:p>
            <a:pPr marL="0" algn="just"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Ejemplo: Un revestimiento técnico puede durar más que su utilidad funcional debido a cambios de estilo o regulaciones.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4318A544-6952-2580-8BE5-F9FB299D6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43241"/>
              </p:ext>
            </p:extLst>
          </p:nvPr>
        </p:nvGraphicFramePr>
        <p:xfrm>
          <a:off x="9753601" y="2992698"/>
          <a:ext cx="8534396" cy="4739258"/>
        </p:xfrm>
        <a:graphic>
          <a:graphicData uri="http://schemas.openxmlformats.org/drawingml/2006/table">
            <a:tbl>
              <a:tblPr/>
              <a:tblGrid>
                <a:gridCol w="2133599">
                  <a:extLst>
                    <a:ext uri="{9D8B030D-6E8A-4147-A177-3AD203B41FA5}">
                      <a16:colId xmlns:a16="http://schemas.microsoft.com/office/drawing/2014/main" val="3617942768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507970299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2830680441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4074867768"/>
                    </a:ext>
                  </a:extLst>
                </a:gridCol>
              </a:tblGrid>
              <a:tr h="128857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52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Capa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52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Material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52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Función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52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Vida útil estimada (años)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222353"/>
                  </a:ext>
                </a:extLst>
              </a:tr>
              <a:tr h="862670"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Estructura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Acero o concreto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Sostén principal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50 a 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89730"/>
                  </a:ext>
                </a:extLst>
              </a:tr>
              <a:tr h="862670"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Revestimiento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Ladrillos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Protección externa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306052"/>
                  </a:ext>
                </a:extLst>
              </a:tr>
              <a:tr h="862670"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Aislamiento térmico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Espuma rígida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Ahorro energético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048409"/>
                  </a:ext>
                </a:extLst>
              </a:tr>
              <a:tr h="862670"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Acabado/Pintura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Pintura acrílica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Estética y protección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342900" algn="ctr" defTabSz="914400" rtl="0" eaLnBrk="1" fontAlgn="base" latinLnBrk="0" hangingPunct="1">
                        <a:spcBef>
                          <a:spcPct val="20000"/>
                        </a:spcBef>
                        <a:buFont typeface="Arial" pitchFamily="34" charset="0"/>
                        <a:buChar char="•"/>
                      </a:pPr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627197"/>
                  </a:ext>
                </a:extLst>
              </a:tr>
            </a:tbl>
          </a:graphicData>
        </a:graphic>
      </p:graphicFrame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60D4C60-B0C4-B50D-B9B6-167C385E2BE9}"/>
              </a:ext>
            </a:extLst>
          </p:cNvPr>
          <p:cNvCxnSpPr>
            <a:cxnSpLocks/>
          </p:cNvCxnSpPr>
          <p:nvPr/>
        </p:nvCxnSpPr>
        <p:spPr>
          <a:xfrm>
            <a:off x="9601200" y="2707640"/>
            <a:ext cx="0" cy="63982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967730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14" name="AutoShape 14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33D95D-6C37-522B-A81E-43803A07C3E1}"/>
              </a:ext>
            </a:extLst>
          </p:cNvPr>
          <p:cNvSpPr txBox="1"/>
          <p:nvPr/>
        </p:nvSpPr>
        <p:spPr>
          <a:xfrm>
            <a:off x="2052513" y="1074458"/>
            <a:ext cx="11350045" cy="8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  <a:spcBef>
                <a:spcPct val="0"/>
              </a:spcBef>
            </a:pP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Brechas Identificadas en la LCA Tradicional</a:t>
            </a:r>
            <a:endParaRPr lang="es-ES" sz="4000" dirty="0">
              <a:solidFill>
                <a:srgbClr val="186EA7"/>
              </a:solidFill>
              <a:latin typeface="Codec Pro Ultra-Bold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BC515D82-0E28-EFCD-F1FC-74D0AB91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451867"/>
            <a:ext cx="8458200" cy="524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base">
              <a:lnSpc>
                <a:spcPct val="150000"/>
              </a:lnSpc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Falta de enfoque </a:t>
            </a:r>
            <a:r>
              <a:rPr lang="es-MX" sz="2400" dirty="0" err="1">
                <a:solidFill>
                  <a:srgbClr val="186EA7"/>
                </a:solidFill>
                <a:latin typeface="Codec Pro Ultra-Bold"/>
              </a:rPr>
              <a:t>multi-nivel</a:t>
            </a: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:</a:t>
            </a:r>
            <a:b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</a:br>
            <a:r>
              <a:rPr lang="es-MX" sz="2400" dirty="0">
                <a:solidFill>
                  <a:srgbClr val="15193E"/>
                </a:solidFill>
                <a:latin typeface="Codec Pro Bold"/>
                <a:cs typeface="Arial"/>
              </a:rPr>
              <a:t>Los estándares actuales no consideran el nivel intermedio entre materiales y componentes completos.</a:t>
            </a:r>
          </a:p>
          <a:p>
            <a:pPr marL="0" fontAlgn="base">
              <a:lnSpc>
                <a:spcPct val="150000"/>
              </a:lnSpc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Desconexión de vidas útiles:</a:t>
            </a:r>
            <a:b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</a:br>
            <a:r>
              <a:rPr lang="es-MX" sz="2400" dirty="0">
                <a:solidFill>
                  <a:srgbClr val="15193E"/>
                </a:solidFill>
                <a:latin typeface="Codec Pro Bold"/>
                <a:cs typeface="Arial"/>
              </a:rPr>
              <a:t>Los análisis solo consideran la vida técnica, ignorando la funcional o económica.</a:t>
            </a:r>
          </a:p>
          <a:p>
            <a:pPr marL="0" fontAlgn="base">
              <a:lnSpc>
                <a:spcPct val="150000"/>
              </a:lnSpc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Procesos de retención de valor (</a:t>
            </a:r>
            <a:r>
              <a:rPr lang="es-MX" sz="2400" dirty="0" err="1">
                <a:solidFill>
                  <a:srgbClr val="186EA7"/>
                </a:solidFill>
                <a:latin typeface="Codec Pro Ultra-Bold"/>
              </a:rPr>
              <a:t>VRPs</a:t>
            </a: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) incompletos:</a:t>
            </a:r>
          </a:p>
          <a:p>
            <a:pPr marL="0" lvl="1" indent="0" fontAlgn="base">
              <a:lnSpc>
                <a:spcPct val="150000"/>
              </a:lnSpc>
              <a:buNone/>
            </a:pPr>
            <a:r>
              <a:rPr lang="es-MX" sz="2000" dirty="0">
                <a:solidFill>
                  <a:srgbClr val="15193E"/>
                </a:solidFill>
                <a:latin typeface="Codec Pro Bold"/>
                <a:cs typeface="Arial"/>
              </a:rPr>
              <a:t>- Los métodos tradicionales solo consideran un reciclaje o reutilización, omitiendo ciclos previos o futuros.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3456A63-0A44-F217-17F3-65C3C73FC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668" y="2574867"/>
            <a:ext cx="5264265" cy="529574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78690612-2EB3-D4E8-7420-187AA48067E6}"/>
              </a:ext>
            </a:extLst>
          </p:cNvPr>
          <p:cNvCxnSpPr>
            <a:cxnSpLocks/>
          </p:cNvCxnSpPr>
          <p:nvPr/>
        </p:nvCxnSpPr>
        <p:spPr>
          <a:xfrm>
            <a:off x="10287000" y="2552700"/>
            <a:ext cx="0" cy="531790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196E5720-21B4-3552-A8AD-13B3752F4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3119"/>
              </p:ext>
            </p:extLst>
          </p:nvPr>
        </p:nvGraphicFramePr>
        <p:xfrm>
          <a:off x="800101" y="8321310"/>
          <a:ext cx="17144998" cy="1413582"/>
        </p:xfrm>
        <a:graphic>
          <a:graphicData uri="http://schemas.openxmlformats.org/drawingml/2006/table">
            <a:tbl>
              <a:tblPr/>
              <a:tblGrid>
                <a:gridCol w="2231452">
                  <a:extLst>
                    <a:ext uri="{9D8B030D-6E8A-4147-A177-3AD203B41FA5}">
                      <a16:colId xmlns:a16="http://schemas.microsoft.com/office/drawing/2014/main" val="4174633341"/>
                    </a:ext>
                  </a:extLst>
                </a:gridCol>
                <a:gridCol w="2231452">
                  <a:extLst>
                    <a:ext uri="{9D8B030D-6E8A-4147-A177-3AD203B41FA5}">
                      <a16:colId xmlns:a16="http://schemas.microsoft.com/office/drawing/2014/main" val="1426530136"/>
                    </a:ext>
                  </a:extLst>
                </a:gridCol>
                <a:gridCol w="7438178">
                  <a:extLst>
                    <a:ext uri="{9D8B030D-6E8A-4147-A177-3AD203B41FA5}">
                      <a16:colId xmlns:a16="http://schemas.microsoft.com/office/drawing/2014/main" val="284317610"/>
                    </a:ext>
                  </a:extLst>
                </a:gridCol>
                <a:gridCol w="5243916">
                  <a:extLst>
                    <a:ext uri="{9D8B030D-6E8A-4147-A177-3AD203B41FA5}">
                      <a16:colId xmlns:a16="http://schemas.microsoft.com/office/drawing/2014/main" val="3781419865"/>
                    </a:ext>
                  </a:extLst>
                </a:gridCol>
              </a:tblGrid>
              <a:tr h="4053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00" kern="1200" dirty="0">
                          <a:solidFill>
                            <a:srgbClr val="186EA7"/>
                          </a:solidFill>
                          <a:latin typeface="Codec Pro Ultra-Bold"/>
                          <a:ea typeface="+mn-ea"/>
                          <a:cs typeface="+mn-cs"/>
                        </a:rPr>
                        <a:t>Modelo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00" kern="1200" dirty="0">
                          <a:solidFill>
                            <a:srgbClr val="186EA7"/>
                          </a:solidFill>
                          <a:latin typeface="Codec Pro Ultra-Bold"/>
                          <a:ea typeface="+mn-ea"/>
                          <a:cs typeface="+mn-cs"/>
                        </a:rPr>
                        <a:t>Flujo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00" kern="1200" dirty="0">
                          <a:solidFill>
                            <a:srgbClr val="186EA7"/>
                          </a:solidFill>
                          <a:latin typeface="Codec Pro Ultra-Bold"/>
                          <a:ea typeface="+mn-ea"/>
                          <a:cs typeface="+mn-cs"/>
                        </a:rPr>
                        <a:t>Etapas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400" kern="1200" dirty="0">
                          <a:solidFill>
                            <a:srgbClr val="186EA7"/>
                          </a:solidFill>
                          <a:latin typeface="Codec Pro Ultra-Bold"/>
                          <a:ea typeface="+mn-ea"/>
                          <a:cs typeface="+mn-cs"/>
                        </a:rPr>
                        <a:t>Resultado Final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061586"/>
                  </a:ext>
                </a:extLst>
              </a:tr>
              <a:tr h="339507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Lineal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Línea recta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Producción → Uso → Desecho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Componente desechado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285008"/>
                  </a:ext>
                </a:extLst>
              </a:tr>
              <a:tr h="66872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Circular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Círculo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Producción → Uso → Reparación → Reutilización → Reciclaje → Producción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kern="120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Componente mantiene valor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55034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23" name="AutoShape 23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6" name="Título 1">
            <a:extLst>
              <a:ext uri="{FF2B5EF4-FFF2-40B4-BE49-F238E27FC236}">
                <a16:creationId xmlns:a16="http://schemas.microsoft.com/office/drawing/2014/main" id="{5718DAD7-795B-51AF-CB58-31F137826103}"/>
              </a:ext>
            </a:extLst>
          </p:cNvPr>
          <p:cNvSpPr txBox="1">
            <a:spLocks/>
          </p:cNvSpPr>
          <p:nvPr/>
        </p:nvSpPr>
        <p:spPr>
          <a:xfrm>
            <a:off x="2433934" y="570205"/>
            <a:ext cx="9156700" cy="7110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015"/>
              </a:lnSpc>
            </a:pPr>
            <a:r>
              <a:rPr lang="es-MX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Requisitos para Mejorar el CE-LCA</a:t>
            </a:r>
            <a:endParaRPr lang="es-PE" sz="4000" dirty="0">
              <a:solidFill>
                <a:srgbClr val="186EA7"/>
              </a:solidFill>
              <a:latin typeface="Codec Pro Ultra-Bold"/>
              <a:ea typeface="+mn-ea"/>
              <a:cs typeface="+mn-cs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60C069E0-3FE5-8D92-CAFD-2E335C937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309182"/>
            <a:ext cx="9829800" cy="657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Font typeface="Arial" pitchFamily="34" charset="0"/>
              <a:buNone/>
            </a:pPr>
            <a:r>
              <a:rPr lang="es-PE" sz="2400" dirty="0">
                <a:solidFill>
                  <a:srgbClr val="186EA7"/>
                </a:solidFill>
                <a:latin typeface="Codec Pro Ultra-Bold"/>
              </a:rPr>
              <a:t>Requisitos Identificados:</a:t>
            </a:r>
          </a:p>
          <a:p>
            <a:pPr marL="0" fontAlgn="base">
              <a:lnSpc>
                <a:spcPct val="150000"/>
              </a:lnSpc>
            </a:pPr>
            <a:r>
              <a:rPr lang="es-MX" sz="2400" dirty="0">
                <a:solidFill>
                  <a:srgbClr val="15193E"/>
                </a:solidFill>
                <a:latin typeface="Codec Pro Bold"/>
                <a:cs typeface="Arial"/>
              </a:rPr>
              <a:t>Integración de ciclos de uso múltiples:</a:t>
            </a:r>
            <a:r>
              <a:rPr lang="es-PE" sz="2400" dirty="0">
                <a:solidFill>
                  <a:srgbClr val="15193E"/>
                </a:solidFill>
                <a:latin typeface="Codec Pro Bold"/>
                <a:cs typeface="Arial"/>
              </a:rPr>
              <a:t>                                              	</a:t>
            </a: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Considerar los ciclos de reúso, reciclaje y reparación.</a:t>
            </a:r>
            <a:endParaRPr lang="es-PE" sz="2400" dirty="0">
              <a:solidFill>
                <a:srgbClr val="186EA7"/>
              </a:solidFill>
              <a:latin typeface="Codec Pro Ultra-Bold"/>
            </a:endParaRPr>
          </a:p>
          <a:p>
            <a:pPr marL="0" fontAlgn="base">
              <a:lnSpc>
                <a:spcPct val="150000"/>
              </a:lnSpc>
            </a:pPr>
            <a:r>
              <a:rPr lang="es-PE" sz="2400" dirty="0">
                <a:solidFill>
                  <a:srgbClr val="15193E"/>
                </a:solidFill>
                <a:latin typeface="Codec Pro Bold"/>
                <a:cs typeface="Arial"/>
              </a:rPr>
              <a:t>Asignación justa de impactos:</a:t>
            </a:r>
          </a:p>
          <a:p>
            <a:pPr marL="0" lvl="1" indent="0" fontAlgn="base">
              <a:lnSpc>
                <a:spcPct val="150000"/>
              </a:lnSpc>
              <a:buNone/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	- Distribuir los impactos de producción y reciclaje entre 	los 	diferentes ciclos de manera proporcional.</a:t>
            </a:r>
            <a:endParaRPr lang="es-PE" sz="2400" dirty="0">
              <a:solidFill>
                <a:srgbClr val="186EA7"/>
              </a:solidFill>
              <a:latin typeface="Codec Pro Ultra-Bold"/>
            </a:endParaRPr>
          </a:p>
          <a:p>
            <a:pPr marL="0" lvl="1" indent="0" fontAlgn="base">
              <a:lnSpc>
                <a:spcPct val="150000"/>
              </a:lnSpc>
              <a:buNone/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	- Ejemplo: En un mueble reutilizado varias veces, el 	impacto de fabricación debe dividirse entre todos los usos.</a:t>
            </a:r>
            <a:endParaRPr lang="es-PE" sz="2400" dirty="0">
              <a:solidFill>
                <a:srgbClr val="186EA7"/>
              </a:solidFill>
              <a:latin typeface="Codec Pro Ultra-Bold"/>
            </a:endParaRPr>
          </a:p>
          <a:p>
            <a:pPr marL="0" fontAlgn="base">
              <a:lnSpc>
                <a:spcPct val="150000"/>
              </a:lnSpc>
            </a:pPr>
            <a:r>
              <a:rPr lang="es-MX" sz="2400" dirty="0">
                <a:solidFill>
                  <a:srgbClr val="15193E"/>
                </a:solidFill>
                <a:latin typeface="Codec Pro Bold"/>
                <a:cs typeface="Arial"/>
              </a:rPr>
              <a:t>Ajuste del límite del sistema:</a:t>
            </a:r>
            <a:endParaRPr lang="es-PE" sz="2400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lvl="1" indent="0" fontAlgn="base">
              <a:lnSpc>
                <a:spcPct val="150000"/>
              </a:lnSpc>
              <a:buNone/>
            </a:pP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	- Incluir actividades dentro y fuera del ciclo del 	componente (</a:t>
            </a:r>
            <a:r>
              <a:rPr lang="es-MX" sz="2400" dirty="0" err="1">
                <a:solidFill>
                  <a:srgbClr val="186EA7"/>
                </a:solidFill>
                <a:latin typeface="Codec Pro Ultra-Bold"/>
              </a:rPr>
              <a:t>e.g</a:t>
            </a:r>
            <a:r>
              <a:rPr lang="es-MX" sz="2400" dirty="0">
                <a:solidFill>
                  <a:srgbClr val="186EA7"/>
                </a:solidFill>
                <a:latin typeface="Codec Pro Ultra-Bold"/>
              </a:rPr>
              <a:t>., reciclaje externo).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09526964-75E5-947C-8C35-699A3DBEC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73" y="3671868"/>
            <a:ext cx="8165527" cy="391003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19" name="AutoShape 19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96223E-661E-204D-5182-FD4489A2F702}"/>
              </a:ext>
            </a:extLst>
          </p:cNvPr>
          <p:cNvSpPr txBox="1"/>
          <p:nvPr/>
        </p:nvSpPr>
        <p:spPr>
          <a:xfrm>
            <a:off x="2305057" y="714229"/>
            <a:ext cx="11350045" cy="234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  <a:spcBef>
                <a:spcPct val="0"/>
              </a:spcBef>
            </a:pPr>
            <a:r>
              <a:rPr lang="es-MX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5</a:t>
            </a: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. </a:t>
            </a:r>
            <a:r>
              <a:rPr lang="es-PE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Prueba del modelo CE-LCA: el caso de la cocina circular (CIK)</a:t>
            </a:r>
          </a:p>
          <a:p>
            <a:pPr>
              <a:lnSpc>
                <a:spcPts val="6015"/>
              </a:lnSpc>
              <a:spcBef>
                <a:spcPct val="0"/>
              </a:spcBef>
            </a:pPr>
            <a:endParaRPr lang="es-ES" sz="4000" dirty="0">
              <a:solidFill>
                <a:srgbClr val="186EA7"/>
              </a:solidFill>
              <a:latin typeface="Codec Pro Ultra-Bold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2CAA08CB-BD02-39E3-01DE-A9318D821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" y="2843985"/>
            <a:ext cx="12350275" cy="630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s-PE" sz="2400" dirty="0">
                <a:solidFill>
                  <a:srgbClr val="186EA7"/>
                </a:solidFill>
                <a:latin typeface="Codec Pro Ultra-Bold"/>
              </a:rPr>
              <a:t>1. Descripción de variantes CIK: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Convencional (BAU): melamina pegada / venta directa sin reutilización / altos residuos y emisiones.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 err="1">
                <a:solidFill>
                  <a:srgbClr val="15193E"/>
                </a:solidFill>
                <a:latin typeface="Codec Pro Bold"/>
                <a:cs typeface="Arial"/>
              </a:rPr>
              <a:t>Reclaim</a:t>
            </a: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: sustitución + material virgen/venta directa sin reutilización / menor impacto inicial, pero corta vida útil.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Plug &amp; </a:t>
            </a:r>
            <a:r>
              <a:rPr lang="es-PE" sz="2000" dirty="0" err="1">
                <a:solidFill>
                  <a:srgbClr val="15193E"/>
                </a:solidFill>
                <a:latin typeface="Codec Pro Bold"/>
                <a:cs typeface="Arial"/>
              </a:rPr>
              <a:t>play</a:t>
            </a: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 (P &amp; P): madera contrachapada / venta con garantía y reparación (leasing) / bajos residuos y emisiones.</a:t>
            </a:r>
          </a:p>
          <a:p>
            <a:pPr marL="0" indent="0" fontAlgn="base">
              <a:lnSpc>
                <a:spcPct val="150000"/>
              </a:lnSpc>
              <a:spcAft>
                <a:spcPct val="0"/>
              </a:spcAft>
              <a:buNone/>
            </a:pPr>
            <a:r>
              <a:rPr lang="es-PE" sz="2400" dirty="0">
                <a:solidFill>
                  <a:srgbClr val="186EA7"/>
                </a:solidFill>
                <a:latin typeface="Codec Pro Ultra-Bold"/>
              </a:rPr>
              <a:t>2. Prueba del modelo CE-LCA: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Objetivo: Comparar los impactos ambientales de las tres variantes en un período de 80 años.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Unidad funcional: Uso de una configuración específica de gabinetes de cocina en un sistema circular durante 80 años.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2000" dirty="0">
                <a:solidFill>
                  <a:srgbClr val="15193E"/>
                </a:solidFill>
                <a:latin typeface="Codec Pro Bold"/>
                <a:cs typeface="Arial"/>
              </a:rPr>
              <a:t>Límites del sistema: Producción (CE-A), uso (CE-B), procesos de retención de valor (CE-C) y disposición final (CE-D).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2A4936E-0F08-D977-4DE5-C33A446EB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2373" y="2355151"/>
            <a:ext cx="4763160" cy="7429108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934AF03-DF9D-BC81-3041-3D5694FD9D17}"/>
              </a:ext>
            </a:extLst>
          </p:cNvPr>
          <p:cNvCxnSpPr>
            <a:cxnSpLocks/>
          </p:cNvCxnSpPr>
          <p:nvPr/>
        </p:nvCxnSpPr>
        <p:spPr>
          <a:xfrm>
            <a:off x="12801600" y="3543300"/>
            <a:ext cx="0" cy="5105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6022384" y="146065"/>
            <a:ext cx="2146566" cy="847772"/>
            <a:chOff x="0" y="0"/>
            <a:chExt cx="2862088" cy="113036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5" r="-2105"/>
              </a:stretch>
            </a:blipFill>
          </p:spPr>
        </p:sp>
        <p:sp>
          <p:nvSpPr>
            <p:cNvPr id="46" name="AutoShape 46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1E475F0-4DB1-C6E8-DC42-9D6D23809BD8}"/>
              </a:ext>
            </a:extLst>
          </p:cNvPr>
          <p:cNvSpPr txBox="1"/>
          <p:nvPr/>
        </p:nvSpPr>
        <p:spPr>
          <a:xfrm>
            <a:off x="2702153" y="291727"/>
            <a:ext cx="11350045" cy="234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  <a:spcBef>
                <a:spcPct val="0"/>
              </a:spcBef>
            </a:pPr>
            <a:r>
              <a:rPr lang="es-MX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5</a:t>
            </a: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. </a:t>
            </a:r>
            <a:r>
              <a:rPr lang="es-PE" sz="4000" dirty="0">
                <a:solidFill>
                  <a:srgbClr val="186EA7"/>
                </a:solidFill>
                <a:latin typeface="Codec Pro Ultra-Bold"/>
                <a:ea typeface="+mn-ea"/>
                <a:cs typeface="+mn-cs"/>
              </a:rPr>
              <a:t>Prueba del modelo CE-LCA: el caso de la cocina circular (CIK)</a:t>
            </a:r>
          </a:p>
          <a:p>
            <a:pPr>
              <a:lnSpc>
                <a:spcPts val="6015"/>
              </a:lnSpc>
              <a:spcBef>
                <a:spcPct val="0"/>
              </a:spcBef>
            </a:pPr>
            <a:endParaRPr lang="es-ES" sz="4000" dirty="0">
              <a:solidFill>
                <a:srgbClr val="186EA7"/>
              </a:solidFill>
              <a:latin typeface="Codec Pro Ultra-Bold"/>
            </a:endParaRPr>
          </a:p>
        </p:txBody>
      </p:sp>
      <p:sp>
        <p:nvSpPr>
          <p:cNvPr id="54" name="Rectangle 1">
            <a:extLst>
              <a:ext uri="{FF2B5EF4-FFF2-40B4-BE49-F238E27FC236}">
                <a16:creationId xmlns:a16="http://schemas.microsoft.com/office/drawing/2014/main" id="{0DC5E2FF-4ED1-80CA-69A6-3318CB4C0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" y="2241949"/>
            <a:ext cx="9148341" cy="8254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PE" sz="2400" dirty="0">
                <a:solidFill>
                  <a:srgbClr val="186EA7"/>
                </a:solidFill>
                <a:latin typeface="Codec Pro Ultra-Bold"/>
              </a:rPr>
              <a:t>3. Evaluación del Impacto del Ciclo de Vida (CE-LCIA): </a:t>
            </a:r>
            <a:r>
              <a:rPr lang="es-PE" sz="2000" u="sng" dirty="0">
                <a:solidFill>
                  <a:srgbClr val="186EA7"/>
                </a:solidFill>
                <a:latin typeface="Codec Pro Ultra-Bold"/>
              </a:rPr>
              <a:t>Software </a:t>
            </a:r>
            <a:r>
              <a:rPr lang="es-PE" sz="2000" u="sng" dirty="0" err="1">
                <a:solidFill>
                  <a:srgbClr val="186EA7"/>
                </a:solidFill>
                <a:latin typeface="Codec Pro Ultra-Bold"/>
              </a:rPr>
              <a:t>openLCA</a:t>
            </a:r>
            <a:r>
              <a:rPr lang="es-PE" sz="2000" u="sng" dirty="0">
                <a:solidFill>
                  <a:srgbClr val="186EA7"/>
                </a:solidFill>
                <a:latin typeface="Codec Pro Ultra-Bold"/>
              </a:rPr>
              <a:t> y la base de datos </a:t>
            </a:r>
            <a:r>
              <a:rPr lang="es-PE" sz="2000" u="sng" dirty="0" err="1">
                <a:solidFill>
                  <a:srgbClr val="186EA7"/>
                </a:solidFill>
                <a:latin typeface="Codec Pro Ultra-Bold"/>
              </a:rPr>
              <a:t>Ecoinvent</a:t>
            </a:r>
            <a:r>
              <a:rPr lang="es-PE" sz="2000" u="sng" dirty="0">
                <a:solidFill>
                  <a:srgbClr val="186EA7"/>
                </a:solidFill>
                <a:latin typeface="Codec Pro Ultra-Bold"/>
              </a:rPr>
              <a:t> 3.4 .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Convencional (BAU): Altos impactos en todas las categorías debido al uso de materiales vírgenes y a la falta de reutilización o reciclaje.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 err="1">
                <a:solidFill>
                  <a:srgbClr val="15193E"/>
                </a:solidFill>
                <a:latin typeface="Codec Pro Bold"/>
                <a:cs typeface="Arial"/>
              </a:rPr>
              <a:t>Reclaim</a:t>
            </a: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: Menor impacto inicial que la BAU debido al uso de materiales reciclados (corta vida útil).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Plug &amp; </a:t>
            </a:r>
            <a:r>
              <a:rPr lang="es-PE" sz="1800" dirty="0" err="1">
                <a:solidFill>
                  <a:srgbClr val="15193E"/>
                </a:solidFill>
                <a:latin typeface="Codec Pro Bold"/>
                <a:cs typeface="Arial"/>
              </a:rPr>
              <a:t>play</a:t>
            </a: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 (P &amp; P): Reducción significativa de impactos en todas las categorías (larga vida útil).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PE" sz="2400" dirty="0">
                <a:solidFill>
                  <a:srgbClr val="186EA7"/>
                </a:solidFill>
                <a:latin typeface="Codec Pro Ultra-Bold"/>
              </a:rPr>
              <a:t>4. Resultados y conclusiones: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Incrementar los ciclos de reutilización reduce los impactos.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Materiales de baja calidad (</a:t>
            </a:r>
            <a:r>
              <a:rPr lang="es-PE" sz="1800" dirty="0" err="1">
                <a:solidFill>
                  <a:srgbClr val="15193E"/>
                </a:solidFill>
                <a:latin typeface="Codec Pro Bold"/>
                <a:cs typeface="Arial"/>
              </a:rPr>
              <a:t>Reclaim</a:t>
            </a: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) anulan los beneficios de la circularidad.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Materiales no vírgenes: reducen el impacto inicial, pero su uso solo es efectivo si no disminuyen la vida útil.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Reutilización y ciclos locales: los beneficios ambientales son mayores con ciclos directos y locales.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800" dirty="0">
                <a:solidFill>
                  <a:srgbClr val="15193E"/>
                </a:solidFill>
                <a:latin typeface="Codec Pro Bold"/>
                <a:cs typeface="Arial"/>
              </a:rPr>
              <a:t>Cocina P&amp;P: fue el diseño más sostenible (permitir múltiples ciclos de vida con enfoque modular).</a:t>
            </a:r>
          </a:p>
          <a:p>
            <a:endParaRPr lang="es-PE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4621D0A8-0067-3AED-C325-C6D35E0FD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25" y="1885287"/>
            <a:ext cx="9148341" cy="352806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97CD68AB-B5EE-E258-00A2-854EB2027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225" y="5565976"/>
            <a:ext cx="9148341" cy="456733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337BA77-BB56-33DB-7EED-191DECAC70D9}"/>
              </a:ext>
            </a:extLst>
          </p:cNvPr>
          <p:cNvSpPr txBox="1"/>
          <p:nvPr/>
        </p:nvSpPr>
        <p:spPr>
          <a:xfrm>
            <a:off x="2661898" y="173938"/>
            <a:ext cx="10210800" cy="8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  <a:spcBef>
                <a:spcPct val="0"/>
              </a:spcBef>
            </a:pPr>
            <a:r>
              <a:rPr lang="es-PE" sz="4000" dirty="0">
                <a:solidFill>
                  <a:srgbClr val="186EA7"/>
                </a:solidFill>
                <a:latin typeface="Codec Pro Ultra-Bold"/>
              </a:rPr>
              <a:t>6. Evaluación del modelo CE-LCA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547A7F8-2A97-61EC-6CA9-FA000A2A2A76}"/>
              </a:ext>
            </a:extLst>
          </p:cNvPr>
          <p:cNvSpPr txBox="1"/>
          <p:nvPr/>
        </p:nvSpPr>
        <p:spPr>
          <a:xfrm>
            <a:off x="1996170" y="1489134"/>
            <a:ext cx="2279421" cy="5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44 expertos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2C8E875-3BBF-0350-3961-986E6A2E3952}"/>
              </a:ext>
            </a:extLst>
          </p:cNvPr>
          <p:cNvSpPr txBox="1"/>
          <p:nvPr/>
        </p:nvSpPr>
        <p:spPr>
          <a:xfrm>
            <a:off x="5881901" y="1181100"/>
            <a:ext cx="10890923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fontAlgn="base">
              <a:lnSpc>
                <a:spcPct val="150000"/>
              </a:lnSpc>
              <a:defRPr sz="2452">
                <a:solidFill>
                  <a:srgbClr val="15193E"/>
                </a:solidFill>
                <a:latin typeface="Codec Pro Bold"/>
                <a:cs typeface="Arial"/>
              </a:defRPr>
            </a:lvl1pPr>
          </a:lstStyle>
          <a:p>
            <a:r>
              <a:rPr lang="es-ES" dirty="0"/>
              <a:t>¿cuáles son sus impresiones iniciales sobre el modelo CE-LCA?; ¿cuáles son las posibles (des)ventajas?; ¿cómo mejoraría el modelo?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D512B7C-EEC2-F249-E580-C057D95E2AA4}"/>
              </a:ext>
            </a:extLst>
          </p:cNvPr>
          <p:cNvSpPr txBox="1"/>
          <p:nvPr/>
        </p:nvSpPr>
        <p:spPr>
          <a:xfrm>
            <a:off x="8909431" y="2519118"/>
            <a:ext cx="3587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técnica de codificación emergente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C1BB591-4E39-EA9F-A44A-01EEA1459D96}"/>
              </a:ext>
            </a:extLst>
          </p:cNvPr>
          <p:cNvSpPr txBox="1"/>
          <p:nvPr/>
        </p:nvSpPr>
        <p:spPr>
          <a:xfrm>
            <a:off x="608433" y="3111799"/>
            <a:ext cx="16632476" cy="625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Se reconocen desafíos en capturar cargas y beneficios ambientales del CE aplicando EN 15978 y EN 15804.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Evaluar múltiples ciclos es una de las principales ventajas del modelo CE-LCA.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CE-LCA incentiva la reducción, la desaceleración y el cierre de ciclos, no solo hoy sino también en el futuro.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CE-LCA aleja el enfoque de “eficiencia” lineal del LCA y lo lleva a una mentalidad circular más ideal. 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EC-LCA debería combinarse con un análisis de sensibilidad extenso, incluirla revisión por pares y/o realizarse en paralelo con un ECV "estándar".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Para refinar la precisión del EC-LCA, se propone diferenciar entre tipos de ciclos, como ciclos conocidos o desconocidos, ciclos ciertos o inciertos, ciclos de corto o largo plazo, ciclos abiertos o cerrados y ciclos de igual valor o de degradación.</a:t>
            </a:r>
          </a:p>
          <a:p>
            <a:pPr algn="just" fontAlgn="base">
              <a:lnSpc>
                <a:spcPct val="150000"/>
              </a:lnSpc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La evaluación circular abarca más que la evaluación del impacto ambiental y debe incluir criterios de valor, costos, flujos de materiales y/o desempeño social.</a:t>
            </a:r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FC68FAEB-2430-78D0-FCE6-62801248E5A2}"/>
              </a:ext>
            </a:extLst>
          </p:cNvPr>
          <p:cNvSpPr/>
          <p:nvPr/>
        </p:nvSpPr>
        <p:spPr>
          <a:xfrm>
            <a:off x="4336999" y="1624537"/>
            <a:ext cx="989686" cy="4895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C82B25FF-22B7-7B82-21B5-6472FAA2A642}"/>
              </a:ext>
            </a:extLst>
          </p:cNvPr>
          <p:cNvSpPr/>
          <p:nvPr/>
        </p:nvSpPr>
        <p:spPr>
          <a:xfrm rot="5400000">
            <a:off x="8310609" y="2497737"/>
            <a:ext cx="694724" cy="5333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51" name="AutoShape 51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E4386815-E9C0-02EE-12CD-B55DCC2C6962}"/>
              </a:ext>
            </a:extLst>
          </p:cNvPr>
          <p:cNvSpPr txBox="1"/>
          <p:nvPr/>
        </p:nvSpPr>
        <p:spPr>
          <a:xfrm>
            <a:off x="4509360" y="879612"/>
            <a:ext cx="10210800" cy="8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  <a:spcBef>
                <a:spcPct val="0"/>
              </a:spcBef>
            </a:pPr>
            <a:r>
              <a:rPr lang="es-PE" sz="4000" dirty="0">
                <a:solidFill>
                  <a:srgbClr val="186EA7"/>
                </a:solidFill>
                <a:latin typeface="Codec Pro Ultra-Bold"/>
              </a:rPr>
              <a:t>Discusiones y conclusiones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1C0472C-EDFE-53A5-FD50-81F0155EDC02}"/>
              </a:ext>
            </a:extLst>
          </p:cNvPr>
          <p:cNvSpPr txBox="1"/>
          <p:nvPr/>
        </p:nvSpPr>
        <p:spPr>
          <a:xfrm>
            <a:off x="1264923" y="2110529"/>
            <a:ext cx="15294379" cy="1224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Exploramos como se podrían incluir múltiples ciclos en el LCA de los componentes de construcción mediante el desarrollo y prueba de un modelo de Evaluación del Ciclo de Vida de la Economía Circular (CE-LCA).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9918B1C-7F7E-B649-AFBA-D6F6612A4B3D}"/>
              </a:ext>
            </a:extLst>
          </p:cNvPr>
          <p:cNvSpPr txBox="1"/>
          <p:nvPr/>
        </p:nvSpPr>
        <p:spPr>
          <a:xfrm>
            <a:off x="1264923" y="3357448"/>
            <a:ext cx="15803877" cy="612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Los hallazgos corroboran que incluir múltiples ciclos dentro del alcance del producto evaluado da como resultado el mejor "realismo físico" para productos de múltiples ciclos [o componentes de construcción] dentro del sistema circular.</a:t>
            </a:r>
          </a:p>
          <a:p>
            <a:endParaRPr 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El enfoque CE-LCA es adecuado en evaluaciones ex ante en las que se exploran escenarios teóricos para identificar componentes de construcción circulares "ideales".</a:t>
            </a:r>
          </a:p>
          <a:p>
            <a:endParaRPr 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Los ciclos del sistema de componentes de construcción son difíciles de determinar en un entorno práctico; esto aumenta la incertidumbre y hace que el enfoque sea sensible al mal uso y podría obstaculizar la reducción de los impactos ambientales tanto a corto como a largo plazo.</a:t>
            </a:r>
          </a:p>
          <a:p>
            <a:endParaRPr 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Se propone dos vías para gestionar las desventajas del CE-LCA. En primer lugar, el enfoque del CE-LCA podría desarrollarse más para reducir la incertidumbre, mejorar la precisión, la usabilidad y el uso justo</a:t>
            </a:r>
          </a:p>
          <a:p>
            <a:endParaRPr 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Podrían desarrollarse regulaciones (o "plantillas") sobre cómo abordar varios tipos de ciclos para diferentes materiales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56" y="0"/>
            <a:ext cx="8634999" cy="10294620"/>
          </a:xfrm>
          <a:custGeom>
            <a:avLst/>
            <a:gdLst/>
            <a:ahLst/>
            <a:cxnLst/>
            <a:rect l="l" t="t" r="r" b="b"/>
            <a:pathLst>
              <a:path w="8634999" h="10294620">
                <a:moveTo>
                  <a:pt x="0" y="0"/>
                </a:moveTo>
                <a:lnTo>
                  <a:pt x="8634999" y="0"/>
                </a:lnTo>
                <a:lnTo>
                  <a:pt x="8634999" y="10294620"/>
                </a:lnTo>
                <a:lnTo>
                  <a:pt x="0" y="1029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096" r="-706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33924" y="1199543"/>
            <a:ext cx="813520" cy="847772"/>
          </a:xfrm>
          <a:custGeom>
            <a:avLst/>
            <a:gdLst/>
            <a:ahLst/>
            <a:cxnLst/>
            <a:rect l="l" t="t" r="r" b="b"/>
            <a:pathLst>
              <a:path w="813520" h="847772">
                <a:moveTo>
                  <a:pt x="0" y="0"/>
                </a:moveTo>
                <a:lnTo>
                  <a:pt x="813521" y="0"/>
                </a:lnTo>
                <a:lnTo>
                  <a:pt x="813521" y="847772"/>
                </a:lnTo>
                <a:lnTo>
                  <a:pt x="0" y="847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5" r="-2105"/>
            </a:stretch>
          </a:blipFill>
        </p:spPr>
      </p:sp>
      <p:sp>
        <p:nvSpPr>
          <p:cNvPr id="34" name="AutoShape 34"/>
          <p:cNvSpPr/>
          <p:nvPr/>
        </p:nvSpPr>
        <p:spPr>
          <a:xfrm flipV="1">
            <a:off x="2302940" y="1265607"/>
            <a:ext cx="0" cy="727745"/>
          </a:xfrm>
          <a:prstGeom prst="line">
            <a:avLst/>
          </a:prstGeom>
          <a:ln w="47625" cap="flat">
            <a:solidFill>
              <a:srgbClr val="F0F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359444" y="1707284"/>
            <a:ext cx="912841" cy="2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46"/>
              </a:lnSpc>
              <a:spcBef>
                <a:spcPct val="0"/>
              </a:spcBef>
            </a:pPr>
            <a:r>
              <a:rPr lang="en-US" sz="1964" u="none" strike="noStrike">
                <a:solidFill>
                  <a:srgbClr val="F0F2F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UNALM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27897" y="1294182"/>
            <a:ext cx="1252593" cy="58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  <a:spcBef>
                <a:spcPct val="0"/>
              </a:spcBef>
            </a:pPr>
            <a:r>
              <a:rPr lang="en-US" sz="4054">
                <a:solidFill>
                  <a:srgbClr val="E4EEF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DICA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83445" y="3056921"/>
            <a:ext cx="5550955" cy="79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dirty="0">
                <a:solidFill>
                  <a:srgbClr val="E4EEF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GRACIAS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86C7A4F-C97D-DFC7-7A1C-F68FE852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267995"/>
            <a:ext cx="8458200" cy="5375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2452" dirty="0">
                <a:solidFill>
                  <a:srgbClr val="15193E"/>
                </a:solidFill>
                <a:latin typeface="Codec Pro Bold"/>
                <a:cs typeface="Arial"/>
              </a:rPr>
              <a:t>Se necesita continuar desarrollando el modelo para reducir la incertidumbre, mejorar la precisión y facilitar su uso en la práctica.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2452" dirty="0">
                <a:solidFill>
                  <a:srgbClr val="15193E"/>
                </a:solidFill>
                <a:latin typeface="Codec Pro Bold"/>
                <a:cs typeface="Arial"/>
              </a:rPr>
              <a:t>Los modelos deberían incluir análisis de sensibilidad extensos y podrían combinarse con una LCA estándar para proporcionar un módulo informativo de "potencial circular".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ES" sz="2452" dirty="0">
              <a:solidFill>
                <a:srgbClr val="15193E"/>
              </a:solidFill>
              <a:latin typeface="Codec Pro Bold"/>
              <a:cs typeface="Arial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2452" dirty="0">
                <a:solidFill>
                  <a:srgbClr val="15193E"/>
                </a:solidFill>
                <a:latin typeface="Codec Pro Bold"/>
                <a:cs typeface="Arial"/>
              </a:rPr>
              <a:t>Futuras investigaciones deberían enfocarse en aplicar el modelo CE-LCA a nivel de edificios y en combinar la evaluación ambiental con otros criterios como el flujo de materiales, costos y factores sociales para una evaluación circular más integral​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6E97083-1013-3127-E5ED-F94C88BCD13A}"/>
              </a:ext>
            </a:extLst>
          </p:cNvPr>
          <p:cNvSpPr txBox="1"/>
          <p:nvPr/>
        </p:nvSpPr>
        <p:spPr>
          <a:xfrm>
            <a:off x="11353800" y="876377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dirty="0">
                <a:solidFill>
                  <a:srgbClr val="186EA7"/>
                </a:solidFill>
                <a:latin typeface="Codec Pro Ultra-Bold"/>
              </a:rPr>
              <a:t>Recomendaciones</a:t>
            </a:r>
            <a:endParaRPr lang="es-ES" sz="3600" dirty="0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5FC25-C1FE-5DC6-A640-F2DA8C05E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1033E4DC-2A7B-E026-99F8-9096878B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02" y="261261"/>
            <a:ext cx="15318338" cy="5010849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8EAC0CF1-FF8B-46FF-095B-4711862423E4}"/>
              </a:ext>
            </a:extLst>
          </p:cNvPr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9070FD-2C77-DFB9-4394-DA986BA817F9}"/>
              </a:ext>
            </a:extLst>
          </p:cNvPr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46AB0D8-4CCF-6473-C290-D7DFAA8F27B2}"/>
              </a:ext>
            </a:extLst>
          </p:cNvPr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2F11B0B-66B3-1F09-256B-2AB6E33A42D0}"/>
              </a:ext>
            </a:extLst>
          </p:cNvPr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66C240B-CD4B-EE88-1B02-01F47752C7BC}"/>
              </a:ext>
            </a:extLst>
          </p:cNvPr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1173958-E965-9D77-9098-4EA40E801F48}"/>
              </a:ext>
            </a:extLst>
          </p:cNvPr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C057A7B-AD1E-D997-3A90-991AA39E8A79}"/>
              </a:ext>
            </a:extLst>
          </p:cNvPr>
          <p:cNvGrpSpPr/>
          <p:nvPr/>
        </p:nvGrpSpPr>
        <p:grpSpPr>
          <a:xfrm>
            <a:off x="15621000" y="9177967"/>
            <a:ext cx="2146566" cy="847772"/>
            <a:chOff x="0" y="0"/>
            <a:chExt cx="2862088" cy="113036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F396979-380C-492B-7CF7-33F58E766A5A}"/>
                </a:ext>
              </a:extLst>
            </p:cNvPr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5" r="-2105"/>
              </a:stretch>
            </a:blipFill>
          </p:spPr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B5F26440-AECF-3557-EEEA-F2E58B9055BE}"/>
                </a:ext>
              </a:extLst>
            </p:cNvPr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2848969-4C4D-403B-521D-6F51F0B15E7D}"/>
                </a:ext>
              </a:extLst>
            </p:cNvPr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0995D4-7F71-E46A-4972-93116B2EA366}"/>
                </a:ext>
              </a:extLst>
            </p:cNvPr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507EDC45-24DC-DAF4-0ABC-8F220ED6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039" y="6018754"/>
            <a:ext cx="6644761" cy="165859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CF7B7A8-0B3C-FAA0-8D6F-DBA6034B1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9316" y="5479101"/>
            <a:ext cx="3581400" cy="36742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3EF8DB-586D-B182-F161-664169F0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865453"/>
            <a:ext cx="1580292" cy="210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68F4D39-0CF4-F4C9-342F-072147371080}"/>
              </a:ext>
            </a:extLst>
          </p:cNvPr>
          <p:cNvSpPr txBox="1"/>
          <p:nvPr/>
        </p:nvSpPr>
        <p:spPr>
          <a:xfrm>
            <a:off x="7874862" y="8143080"/>
            <a:ext cx="645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ource Sans Pro" panose="020F0502020204030204" pitchFamily="34" charset="0"/>
              </a:rPr>
              <a:t>Senior researcher Sustainable and Healthy Housing. As Environmental Scientist, he has expertise in life cycle assessment (LCA) of building materials and of buildings, and in the indoor environment of dwellings.</a:t>
            </a:r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DAF5C1-6576-3645-B7BB-46A3A5506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1181" y="6286500"/>
            <a:ext cx="3365424" cy="125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072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241259B4-74E2-6E57-EF51-953241439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2" t="46760" r="41503" b="18614"/>
          <a:stretch/>
        </p:blipFill>
        <p:spPr>
          <a:xfrm>
            <a:off x="4495800" y="4152900"/>
            <a:ext cx="914400" cy="105565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8B0C030-D003-0459-EC6B-D69D30C3F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97984"/>
            <a:ext cx="4270198" cy="284679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697200" y="9082102"/>
            <a:ext cx="2146566" cy="847772"/>
            <a:chOff x="0" y="0"/>
            <a:chExt cx="2862088" cy="11303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5" r="-2105"/>
              </a:stretch>
            </a:blipFill>
          </p:spPr>
        </p:sp>
        <p:sp>
          <p:nvSpPr>
            <p:cNvPr id="15" name="AutoShape 15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0" name="TextBox 9">
            <a:extLst>
              <a:ext uri="{FF2B5EF4-FFF2-40B4-BE49-F238E27FC236}">
                <a16:creationId xmlns:a16="http://schemas.microsoft.com/office/drawing/2014/main" id="{FCB4F15A-EF5B-9F02-BE57-AF2020BF989C}"/>
              </a:ext>
            </a:extLst>
          </p:cNvPr>
          <p:cNvSpPr txBox="1"/>
          <p:nvPr/>
        </p:nvSpPr>
        <p:spPr>
          <a:xfrm>
            <a:off x="2650157" y="407095"/>
            <a:ext cx="6880318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1. </a:t>
            </a:r>
            <a:r>
              <a:rPr lang="es-PE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Introducción</a:t>
            </a:r>
            <a:r>
              <a:rPr lang="en-US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10BF838-5129-7763-898E-5853007C9A89}"/>
              </a:ext>
            </a:extLst>
          </p:cNvPr>
          <p:cNvSpPr txBox="1"/>
          <p:nvPr/>
        </p:nvSpPr>
        <p:spPr>
          <a:xfrm>
            <a:off x="1575378" y="1392543"/>
            <a:ext cx="7568622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kern="1200" dirty="0">
                <a:solidFill>
                  <a:srgbClr val="15193E"/>
                </a:solidFill>
                <a:latin typeface="Codec Pro Bold"/>
                <a:sym typeface="Arial"/>
              </a:rPr>
              <a:t>El sector de la construcción se dice que consume el 40% de los recursos globales, genera el 33% de todas las emisiones y el 40% de los residuos a nivel mundial.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7B5DC74-F95E-CF71-CE71-E12C22381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076064"/>
            <a:ext cx="4038600" cy="212352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7648149C-58B2-53BD-3519-6398540B67E1}"/>
              </a:ext>
            </a:extLst>
          </p:cNvPr>
          <p:cNvSpPr txBox="1"/>
          <p:nvPr/>
        </p:nvSpPr>
        <p:spPr>
          <a:xfrm>
            <a:off x="9128760" y="3652317"/>
            <a:ext cx="8866758" cy="20696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kern="1200" dirty="0">
                <a:solidFill>
                  <a:srgbClr val="15193E"/>
                </a:solidFill>
                <a:latin typeface="Codec Pro Bold"/>
              </a:rPr>
              <a:t>La Economía Circular (EC) es "un sistema regenerativo en el que se minimizan la entrada de recursos y la generación de residuos, emisiones y fugas de energía, mediante la desaceleración, el cierre y la reducción de los ciclos de materiales y energía"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DC11EF-394B-6F64-9877-2C92A256214C}"/>
              </a:ext>
            </a:extLst>
          </p:cNvPr>
          <p:cNvSpPr txBox="1"/>
          <p:nvPr/>
        </p:nvSpPr>
        <p:spPr>
          <a:xfrm>
            <a:off x="1376840" y="5922525"/>
            <a:ext cx="7751920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6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kern="1200" dirty="0">
                <a:solidFill>
                  <a:srgbClr val="15193E"/>
                </a:solidFill>
                <a:latin typeface="Codec Pro Bold"/>
              </a:rPr>
              <a:t>La transición hacia una economía circular en el entorno construido es vital para crear una sociedad más sostenible.</a:t>
            </a:r>
            <a:endParaRPr lang="es-PE" sz="2199" kern="1200" dirty="0">
              <a:solidFill>
                <a:srgbClr val="15193E"/>
              </a:solidFill>
              <a:latin typeface="Codec Pro Bold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510131E-1294-4279-EB09-04C2A316B1EE}"/>
              </a:ext>
            </a:extLst>
          </p:cNvPr>
          <p:cNvSpPr txBox="1"/>
          <p:nvPr/>
        </p:nvSpPr>
        <p:spPr>
          <a:xfrm>
            <a:off x="2665397" y="8044085"/>
            <a:ext cx="12475141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kern="1200" dirty="0">
                <a:solidFill>
                  <a:srgbClr val="0070C0"/>
                </a:solidFill>
                <a:latin typeface="Codec Pro Bold"/>
              </a:rPr>
              <a:t>¿Cómo establecer los límites del sistema y modelar el sistema? </a:t>
            </a:r>
            <a:r>
              <a:rPr lang="es-ES" sz="2199" kern="1200" dirty="0">
                <a:solidFill>
                  <a:srgbClr val="15193E"/>
                </a:solidFill>
                <a:latin typeface="Codec Pro Bold"/>
              </a:rPr>
              <a:t>¿Cómo aplicar un enfoque de asignación que comparta los impactos entre todos los ciclos? </a:t>
            </a:r>
            <a:r>
              <a:rPr lang="es-ES" sz="2199" kern="1200" dirty="0">
                <a:solidFill>
                  <a:srgbClr val="FF0000"/>
                </a:solidFill>
                <a:latin typeface="Codec Pro Bold"/>
              </a:rPr>
              <a:t>¿Cómo abordar las incertidumbres del sistema?</a:t>
            </a:r>
            <a:endParaRPr lang="es-PE" sz="2199" kern="1200" dirty="0">
              <a:solidFill>
                <a:srgbClr val="FF0000"/>
              </a:solidFill>
              <a:latin typeface="Codec Pro Bold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08F6463-48B4-D5CC-F56B-60A68AC447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999" y="7277100"/>
            <a:ext cx="2409442" cy="126495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637840" y="312207"/>
            <a:ext cx="2146566" cy="847772"/>
            <a:chOff x="0" y="0"/>
            <a:chExt cx="2862088" cy="11303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5" r="-2105"/>
              </a:stretch>
            </a:blipFill>
          </p:spPr>
        </p:sp>
        <p:sp>
          <p:nvSpPr>
            <p:cNvPr id="15" name="AutoShape 15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EAAD668-91E4-BAD5-8B23-EA111121233B}"/>
              </a:ext>
            </a:extLst>
          </p:cNvPr>
          <p:cNvSpPr txBox="1"/>
          <p:nvPr/>
        </p:nvSpPr>
        <p:spPr>
          <a:xfrm>
            <a:off x="2650157" y="407095"/>
            <a:ext cx="6880318" cy="73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2. </a:t>
            </a:r>
            <a:r>
              <a:rPr lang="es-PE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Método</a:t>
            </a:r>
            <a:r>
              <a:rPr lang="en-US" sz="4800" dirty="0">
                <a:solidFill>
                  <a:srgbClr val="186EA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1B78C2E-273A-51C7-7E3A-F941F579E99A}"/>
              </a:ext>
            </a:extLst>
          </p:cNvPr>
          <p:cNvSpPr txBox="1"/>
          <p:nvPr/>
        </p:nvSpPr>
        <p:spPr>
          <a:xfrm>
            <a:off x="2483243" y="1341222"/>
            <a:ext cx="13956836" cy="588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400" kern="1200" dirty="0">
                <a:solidFill>
                  <a:srgbClr val="15193E"/>
                </a:solidFill>
                <a:latin typeface="Codec Pro Bold"/>
                <a:sym typeface="Arial"/>
              </a:rPr>
              <a:t>La metodología del estudio contempla 4 pasos importantes detallados a continuación: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17B355D-45BA-2B8D-84A8-E6DC0F12CD21}"/>
              </a:ext>
            </a:extLst>
          </p:cNvPr>
          <p:cNvSpPr txBox="1"/>
          <p:nvPr/>
        </p:nvSpPr>
        <p:spPr>
          <a:xfrm>
            <a:off x="1224830" y="2263227"/>
            <a:ext cx="6583680" cy="1977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2639"/>
              </a:lnSpc>
              <a:defRPr sz="2199">
                <a:solidFill>
                  <a:srgbClr val="15193E"/>
                </a:solidFill>
                <a:latin typeface="Codec Pro"/>
                <a:ea typeface="Codec Pro"/>
                <a:cs typeface="Codec Pro"/>
              </a:defRPr>
            </a:lvl1pPr>
            <a:lvl2pPr marL="474979" lvl="1" indent="-237490" algn="just">
              <a:lnSpc>
                <a:spcPts val="2639"/>
              </a:lnSpc>
              <a:buFont typeface="Arial"/>
              <a:buChar char="•"/>
              <a:defRPr sz="2199">
                <a:solidFill>
                  <a:srgbClr val="15193E"/>
                </a:solidFill>
                <a:latin typeface="Codec Pro"/>
                <a:ea typeface="Codec Pro"/>
                <a:cs typeface="Codec Pro"/>
              </a:defRPr>
            </a:lvl2pPr>
          </a:lstStyle>
          <a:p>
            <a:pPr defTabSz="685800">
              <a:lnSpc>
                <a:spcPct val="150000"/>
              </a:lnSpc>
              <a:buClr>
                <a:srgbClr val="000000"/>
              </a:buClr>
            </a:pPr>
            <a:r>
              <a:rPr lang="es-ES" b="1" dirty="0">
                <a:ea typeface="+mn-ea"/>
                <a:cs typeface="Arial"/>
              </a:rPr>
              <a:t>Principios clave de la Economía Circular en los componentes de construcción y análisis de cómo los estándares existentes de Análisis de Ciclo de Vida (ACV) abordan estos principios.</a:t>
            </a:r>
            <a:endParaRPr lang="es-PE" b="1" dirty="0">
              <a:ea typeface="+mn-ea"/>
              <a:cs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7C06399-5313-9906-55F6-757479FF04E4}"/>
              </a:ext>
            </a:extLst>
          </p:cNvPr>
          <p:cNvSpPr txBox="1"/>
          <p:nvPr/>
        </p:nvSpPr>
        <p:spPr>
          <a:xfrm>
            <a:off x="10326122" y="2263227"/>
            <a:ext cx="6818875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b="1" kern="1200" dirty="0">
                <a:solidFill>
                  <a:srgbClr val="15193E"/>
                </a:solidFill>
                <a:latin typeface="Codec Pro"/>
              </a:rPr>
              <a:t>Sobre los estándares existentes de Análisis de Ciclo de Vida (ACV), proponiendo el modelo CE-LCA para componentes de construcción.</a:t>
            </a:r>
            <a:endParaRPr lang="es-PE" sz="2199" b="1" kern="1200" dirty="0">
              <a:solidFill>
                <a:srgbClr val="15193E"/>
              </a:solidFill>
              <a:latin typeface="Codec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239FF3F-6AA7-F455-7B9C-5A0B5EEDC550}"/>
              </a:ext>
            </a:extLst>
          </p:cNvPr>
          <p:cNvSpPr txBox="1"/>
          <p:nvPr/>
        </p:nvSpPr>
        <p:spPr>
          <a:xfrm>
            <a:off x="10326122" y="4572134"/>
            <a:ext cx="6971271" cy="15619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199" b="1" kern="1200" dirty="0">
                <a:solidFill>
                  <a:srgbClr val="15193E"/>
                </a:solidFill>
                <a:latin typeface="Codec Pro"/>
              </a:rPr>
              <a:t>Se probó el modelo CE-LCA aplicándolo en la evaluación de un componente circular ejemplar: la Cocina Circular (CIK)</a:t>
            </a:r>
            <a:endParaRPr lang="es-PE" sz="2199" b="1" kern="1200" dirty="0">
              <a:solidFill>
                <a:srgbClr val="15193E"/>
              </a:solidFill>
              <a:latin typeface="Codec Pro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B43C992E-338C-773D-92D7-D1B85C77867A}"/>
              </a:ext>
            </a:extLst>
          </p:cNvPr>
          <p:cNvSpPr/>
          <p:nvPr/>
        </p:nvSpPr>
        <p:spPr>
          <a:xfrm>
            <a:off x="8649157" y="2894227"/>
            <a:ext cx="989686" cy="4895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139B5941-86E3-B6D3-2FB4-65046468AFBB}"/>
              </a:ext>
            </a:extLst>
          </p:cNvPr>
          <p:cNvSpPr/>
          <p:nvPr/>
        </p:nvSpPr>
        <p:spPr>
          <a:xfrm rot="5400000">
            <a:off x="13542615" y="4021485"/>
            <a:ext cx="648203" cy="453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5FF17CB-B539-67E7-73DE-CC1BBE365665}"/>
              </a:ext>
            </a:extLst>
          </p:cNvPr>
          <p:cNvSpPr txBox="1"/>
          <p:nvPr/>
        </p:nvSpPr>
        <p:spPr>
          <a:xfrm>
            <a:off x="2483243" y="5288065"/>
            <a:ext cx="4831957" cy="430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99" b="1" dirty="0">
                <a:solidFill>
                  <a:srgbClr val="15193E"/>
                </a:solidFill>
                <a:latin typeface="Codec Pro"/>
                <a:cs typeface="Arial"/>
              </a:rPr>
              <a:t>Se evaluó el modelo con expertos.</a:t>
            </a:r>
            <a:endParaRPr lang="es-PE" sz="2199" b="1" dirty="0">
              <a:solidFill>
                <a:srgbClr val="15193E"/>
              </a:solidFill>
              <a:latin typeface="Codec Pro"/>
              <a:cs typeface="Arial"/>
            </a:endParaRP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2D944A84-FA4A-2776-0D97-4EB64C79C067}"/>
              </a:ext>
            </a:extLst>
          </p:cNvPr>
          <p:cNvSpPr/>
          <p:nvPr/>
        </p:nvSpPr>
        <p:spPr>
          <a:xfrm rot="10800000">
            <a:off x="8686800" y="5263510"/>
            <a:ext cx="989686" cy="4895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1A103B6-58DB-722F-3382-C6E7CC0D8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6862699"/>
            <a:ext cx="13335240" cy="30639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733321" y="9238143"/>
            <a:ext cx="2146566" cy="847772"/>
            <a:chOff x="0" y="0"/>
            <a:chExt cx="2862088" cy="11303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5" r="-2105"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6A8F83-CA62-CA60-BE34-B7C0E725B37D}"/>
              </a:ext>
            </a:extLst>
          </p:cNvPr>
          <p:cNvSpPr txBox="1"/>
          <p:nvPr/>
        </p:nvSpPr>
        <p:spPr>
          <a:xfrm>
            <a:off x="2436633" y="124099"/>
            <a:ext cx="15851367" cy="157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</a:pPr>
            <a:r>
              <a:rPr lang="es-ES" sz="4000" dirty="0">
                <a:solidFill>
                  <a:srgbClr val="186EA7"/>
                </a:solidFill>
                <a:latin typeface="Codec Pro Ultra-Bold"/>
                <a:sym typeface="Century Gothic"/>
              </a:rPr>
              <a:t>3. </a:t>
            </a:r>
            <a:r>
              <a:rPr lang="es-ES" sz="4000" dirty="0">
                <a:solidFill>
                  <a:srgbClr val="186EA7"/>
                </a:solidFill>
                <a:latin typeface="Codec Pro Ultra-Bold"/>
              </a:rPr>
              <a:t>Principios clave, brechas y requisitos para el Análisis de Ciclo de Vida (ACV) de componentes de construcción circular</a:t>
            </a:r>
            <a:endParaRPr lang="es-ES" sz="4000" dirty="0">
              <a:solidFill>
                <a:srgbClr val="186EA7"/>
              </a:solidFill>
              <a:latin typeface="Codec Pro Ultra-Bold"/>
              <a:sym typeface="Century Gothic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51BA73F-8B7D-9B5A-8EAE-4D0313E89E66}"/>
              </a:ext>
            </a:extLst>
          </p:cNvPr>
          <p:cNvSpPr txBox="1"/>
          <p:nvPr/>
        </p:nvSpPr>
        <p:spPr>
          <a:xfrm>
            <a:off x="1618180" y="1885451"/>
            <a:ext cx="15180639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452" kern="1200" dirty="0">
                <a:solidFill>
                  <a:srgbClr val="15193E"/>
                </a:solidFill>
                <a:latin typeface="Codec Pro Bold"/>
              </a:rPr>
              <a:t>Integrar múltiples niveles en el ACV: el componente de construcción como un compuesto de partes y materiales.</a:t>
            </a:r>
            <a:endParaRPr lang="es-PE" sz="2452" kern="1200" dirty="0">
              <a:solidFill>
                <a:srgbClr val="15193E"/>
              </a:solidFill>
              <a:latin typeface="Codec Pro Bold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1EAB1F9-9306-7539-77EE-C643DAEC1D0E}"/>
              </a:ext>
            </a:extLst>
          </p:cNvPr>
          <p:cNvSpPr txBox="1"/>
          <p:nvPr/>
        </p:nvSpPr>
        <p:spPr>
          <a:xfrm>
            <a:off x="1676400" y="3238500"/>
            <a:ext cx="6783567" cy="17309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2452">
                <a:solidFill>
                  <a:srgbClr val="15193E"/>
                </a:solidFill>
                <a:latin typeface="Codec Pro Bold"/>
                <a:cs typeface="Arial"/>
              </a:defRPr>
            </a:lvl1pPr>
          </a:lstStyle>
          <a:p>
            <a:r>
              <a:rPr lang="es-ES" i="1" dirty="0">
                <a:solidFill>
                  <a:srgbClr val="0070C0"/>
                </a:solidFill>
              </a:rPr>
              <a:t>El edificio consta de "capas" con su propia vida útil, que podrían cambiarse de manera independiente.</a:t>
            </a:r>
            <a:endParaRPr lang="es-PE" i="1" dirty="0">
              <a:solidFill>
                <a:srgbClr val="0070C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1038A0C-FD0B-8E85-4792-4F96BFB5D4C0}"/>
              </a:ext>
            </a:extLst>
          </p:cNvPr>
          <p:cNvSpPr txBox="1"/>
          <p:nvPr/>
        </p:nvSpPr>
        <p:spPr>
          <a:xfrm>
            <a:off x="9852856" y="3239062"/>
            <a:ext cx="7391399" cy="17309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2452">
                <a:solidFill>
                  <a:srgbClr val="15193E"/>
                </a:solidFill>
                <a:latin typeface="Codec Pro Bold"/>
                <a:cs typeface="Arial"/>
              </a:defRPr>
            </a:lvl1pPr>
          </a:lstStyle>
          <a:p>
            <a:r>
              <a:rPr lang="es-ES" i="1" dirty="0">
                <a:solidFill>
                  <a:srgbClr val="0070C0"/>
                </a:solidFill>
              </a:rPr>
              <a:t>Comúnmente, los ladrillos se colocan utilizando mortero, lo que dificulta su separación y reutilización después de 30 años.</a:t>
            </a:r>
            <a:endParaRPr lang="es-PE" i="1" dirty="0">
              <a:solidFill>
                <a:srgbClr val="0070C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4A797F6-905D-DE87-F5D3-6262396551A0}"/>
              </a:ext>
            </a:extLst>
          </p:cNvPr>
          <p:cNvSpPr txBox="1"/>
          <p:nvPr/>
        </p:nvSpPr>
        <p:spPr>
          <a:xfrm>
            <a:off x="1618180" y="5295900"/>
            <a:ext cx="11353800" cy="598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452" kern="1200" dirty="0">
                <a:solidFill>
                  <a:srgbClr val="15193E"/>
                </a:solidFill>
                <a:latin typeface="Codec Pro Bold"/>
              </a:rPr>
              <a:t>Considerar la interacción de diferentes vidas útiles.</a:t>
            </a:r>
            <a:endParaRPr lang="es-PE" sz="2452" kern="1200" dirty="0">
              <a:solidFill>
                <a:srgbClr val="15193E"/>
              </a:solidFill>
              <a:latin typeface="Codec Pro Bold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4FE3712-7B49-88E0-A5D1-0CBEC88E1CD9}"/>
              </a:ext>
            </a:extLst>
          </p:cNvPr>
          <p:cNvSpPr txBox="1"/>
          <p:nvPr/>
        </p:nvSpPr>
        <p:spPr>
          <a:xfrm>
            <a:off x="1639734" y="5992418"/>
            <a:ext cx="11542866" cy="598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i="1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452" kern="1200" dirty="0">
                <a:solidFill>
                  <a:srgbClr val="00B050"/>
                </a:solidFill>
                <a:latin typeface="Codec Pro Bold"/>
              </a:rPr>
              <a:t>Distinguir la vida útil técnica, funcional y económica.</a:t>
            </a:r>
            <a:endParaRPr lang="es-PE" sz="2452" kern="1200" dirty="0">
              <a:solidFill>
                <a:srgbClr val="00B050"/>
              </a:solidFill>
              <a:latin typeface="Codec Pro Bold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676BA8E-C390-AA3E-DDB8-C5499C307C7B}"/>
              </a:ext>
            </a:extLst>
          </p:cNvPr>
          <p:cNvSpPr txBox="1"/>
          <p:nvPr/>
        </p:nvSpPr>
        <p:spPr>
          <a:xfrm>
            <a:off x="1584185" y="6957272"/>
            <a:ext cx="13568479" cy="5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0000"/>
              </a:buClr>
            </a:pPr>
            <a:r>
              <a:rPr lang="es-ES" sz="2452" dirty="0">
                <a:solidFill>
                  <a:srgbClr val="15193E"/>
                </a:solidFill>
                <a:latin typeface="Codec Pro Bold"/>
                <a:cs typeface="Arial"/>
              </a:rPr>
              <a:t>Integrar los PRV (Puntos de Recuperación de Valor) en los límites del sistema de ACV.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B4E1EC3-4EA1-6F1A-EB71-C3BDD25F0A9D}"/>
              </a:ext>
            </a:extLst>
          </p:cNvPr>
          <p:cNvSpPr txBox="1"/>
          <p:nvPr/>
        </p:nvSpPr>
        <p:spPr>
          <a:xfrm>
            <a:off x="1600334" y="7911238"/>
            <a:ext cx="15026960" cy="11649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 defTabSz="685800">
              <a:lnSpc>
                <a:spcPct val="150000"/>
              </a:lnSpc>
              <a:buClr>
                <a:srgbClr val="000000"/>
              </a:buClr>
              <a:defRPr sz="1200" i="1" kern="0">
                <a:solidFill>
                  <a:srgbClr val="000000"/>
                </a:solidFill>
                <a:latin typeface="Century Gothic" panose="020B0502020202020204" pitchFamily="34" charset="0"/>
                <a:cs typeface="Arial"/>
              </a:defRPr>
            </a:lvl1pPr>
          </a:lstStyle>
          <a:p>
            <a:r>
              <a:rPr lang="es-ES" sz="2452" kern="1200" dirty="0">
                <a:solidFill>
                  <a:srgbClr val="0070C0"/>
                </a:solidFill>
                <a:latin typeface="Codec Pro Bold"/>
              </a:rPr>
              <a:t>Para ralentizar y cerrar los ciclos de manera óptima, cada elemento del sistema de componentes de construcción podría tener múltiples y diferentes ciclos de uso, lo que requiere diferentes VRP.</a:t>
            </a:r>
            <a:endParaRPr lang="es-PE" sz="2452" kern="1200" dirty="0">
              <a:solidFill>
                <a:srgbClr val="0070C0"/>
              </a:solidFill>
              <a:latin typeface="Codec Pro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5925800" y="9410700"/>
            <a:ext cx="2146566" cy="847772"/>
            <a:chOff x="0" y="0"/>
            <a:chExt cx="2862088" cy="11303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25" name="AutoShape 25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 dirty="0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4C9AF63-EA92-E2B2-2D4D-9BCFCEF8601B}"/>
              </a:ext>
            </a:extLst>
          </p:cNvPr>
          <p:cNvSpPr txBox="1"/>
          <p:nvPr/>
        </p:nvSpPr>
        <p:spPr>
          <a:xfrm>
            <a:off x="2436634" y="124099"/>
            <a:ext cx="13616516" cy="157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</a:pPr>
            <a:r>
              <a:rPr lang="es-ES" sz="4000" dirty="0">
                <a:solidFill>
                  <a:srgbClr val="186EA7"/>
                </a:solidFill>
                <a:latin typeface="Codec Pro Ultra-Bold"/>
                <a:sym typeface="Century Gothic"/>
              </a:rPr>
              <a:t>4. Hacia un modelo de evaluación del ciclo de vida de la economía circular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7963964-3FD4-68AC-9D1D-7EBFE81FB390}"/>
              </a:ext>
            </a:extLst>
          </p:cNvPr>
          <p:cNvGrpSpPr/>
          <p:nvPr/>
        </p:nvGrpSpPr>
        <p:grpSpPr>
          <a:xfrm>
            <a:off x="219175" y="3318006"/>
            <a:ext cx="9686820" cy="3496249"/>
            <a:chOff x="219170" y="2898562"/>
            <a:chExt cx="5277607" cy="1072806"/>
          </a:xfrm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4F82029F-1EB7-734E-BDC1-F85116E3D57A}"/>
                </a:ext>
              </a:extLst>
            </p:cNvPr>
            <p:cNvSpPr/>
            <p:nvPr/>
          </p:nvSpPr>
          <p:spPr>
            <a:xfrm>
              <a:off x="219170" y="2898562"/>
              <a:ext cx="1014924" cy="1072806"/>
            </a:xfrm>
            <a:custGeom>
              <a:avLst/>
              <a:gdLst>
                <a:gd name="connsiteX0" fmla="*/ 0 w 1014924"/>
                <a:gd name="connsiteY0" fmla="*/ 101492 h 1072806"/>
                <a:gd name="connsiteX1" fmla="*/ 101492 w 1014924"/>
                <a:gd name="connsiteY1" fmla="*/ 0 h 1072806"/>
                <a:gd name="connsiteX2" fmla="*/ 913432 w 1014924"/>
                <a:gd name="connsiteY2" fmla="*/ 0 h 1072806"/>
                <a:gd name="connsiteX3" fmla="*/ 1014924 w 1014924"/>
                <a:gd name="connsiteY3" fmla="*/ 101492 h 1072806"/>
                <a:gd name="connsiteX4" fmla="*/ 1014924 w 1014924"/>
                <a:gd name="connsiteY4" fmla="*/ 971314 h 1072806"/>
                <a:gd name="connsiteX5" fmla="*/ 913432 w 1014924"/>
                <a:gd name="connsiteY5" fmla="*/ 1072806 h 1072806"/>
                <a:gd name="connsiteX6" fmla="*/ 101492 w 1014924"/>
                <a:gd name="connsiteY6" fmla="*/ 1072806 h 1072806"/>
                <a:gd name="connsiteX7" fmla="*/ 0 w 1014924"/>
                <a:gd name="connsiteY7" fmla="*/ 971314 h 1072806"/>
                <a:gd name="connsiteX8" fmla="*/ 0 w 1014924"/>
                <a:gd name="connsiteY8" fmla="*/ 101492 h 107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24" h="1072806">
                  <a:moveTo>
                    <a:pt x="0" y="101492"/>
                  </a:moveTo>
                  <a:cubicBezTo>
                    <a:pt x="0" y="45440"/>
                    <a:pt x="45440" y="0"/>
                    <a:pt x="101492" y="0"/>
                  </a:cubicBezTo>
                  <a:lnTo>
                    <a:pt x="913432" y="0"/>
                  </a:lnTo>
                  <a:cubicBezTo>
                    <a:pt x="969484" y="0"/>
                    <a:pt x="1014924" y="45440"/>
                    <a:pt x="1014924" y="101492"/>
                  </a:cubicBezTo>
                  <a:lnTo>
                    <a:pt x="1014924" y="971314"/>
                  </a:lnTo>
                  <a:cubicBezTo>
                    <a:pt x="1014924" y="1027366"/>
                    <a:pt x="969484" y="1072806"/>
                    <a:pt x="913432" y="1072806"/>
                  </a:cubicBezTo>
                  <a:lnTo>
                    <a:pt x="101492" y="1072806"/>
                  </a:lnTo>
                  <a:cubicBezTo>
                    <a:pt x="45440" y="1072806"/>
                    <a:pt x="0" y="1027366"/>
                    <a:pt x="0" y="971314"/>
                  </a:cubicBezTo>
                  <a:lnTo>
                    <a:pt x="0" y="1014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636" tIns="71636" rIns="71636" bIns="7163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800" b="0" i="0" kern="1200" dirty="0"/>
                <a:t>(1) definición de objetivos y alcance</a:t>
              </a:r>
              <a:endParaRPr lang="es-PE" sz="2800" kern="1200" dirty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E4346277-0BD2-37B9-A7A2-CB361458FD9C}"/>
                </a:ext>
              </a:extLst>
            </p:cNvPr>
            <p:cNvSpPr/>
            <p:nvPr/>
          </p:nvSpPr>
          <p:spPr>
            <a:xfrm>
              <a:off x="1335587" y="3309114"/>
              <a:ext cx="215163" cy="251701"/>
            </a:xfrm>
            <a:custGeom>
              <a:avLst/>
              <a:gdLst>
                <a:gd name="connsiteX0" fmla="*/ 0 w 215163"/>
                <a:gd name="connsiteY0" fmla="*/ 50340 h 251701"/>
                <a:gd name="connsiteX1" fmla="*/ 107582 w 215163"/>
                <a:gd name="connsiteY1" fmla="*/ 50340 h 251701"/>
                <a:gd name="connsiteX2" fmla="*/ 107582 w 215163"/>
                <a:gd name="connsiteY2" fmla="*/ 0 h 251701"/>
                <a:gd name="connsiteX3" fmla="*/ 215163 w 215163"/>
                <a:gd name="connsiteY3" fmla="*/ 125851 h 251701"/>
                <a:gd name="connsiteX4" fmla="*/ 107582 w 215163"/>
                <a:gd name="connsiteY4" fmla="*/ 251701 h 251701"/>
                <a:gd name="connsiteX5" fmla="*/ 107582 w 215163"/>
                <a:gd name="connsiteY5" fmla="*/ 201361 h 251701"/>
                <a:gd name="connsiteX6" fmla="*/ 0 w 215163"/>
                <a:gd name="connsiteY6" fmla="*/ 201361 h 251701"/>
                <a:gd name="connsiteX7" fmla="*/ 0 w 215163"/>
                <a:gd name="connsiteY7" fmla="*/ 50340 h 25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163" h="251701">
                  <a:moveTo>
                    <a:pt x="0" y="50340"/>
                  </a:moveTo>
                  <a:lnTo>
                    <a:pt x="107582" y="50340"/>
                  </a:lnTo>
                  <a:lnTo>
                    <a:pt x="107582" y="0"/>
                  </a:lnTo>
                  <a:lnTo>
                    <a:pt x="215163" y="125851"/>
                  </a:lnTo>
                  <a:lnTo>
                    <a:pt x="107582" y="251701"/>
                  </a:lnTo>
                  <a:lnTo>
                    <a:pt x="107582" y="201361"/>
                  </a:lnTo>
                  <a:lnTo>
                    <a:pt x="0" y="201361"/>
                  </a:lnTo>
                  <a:lnTo>
                    <a:pt x="0" y="5034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40" rIns="64549" bIns="5034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PE" kern="1200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5FCCB4E2-38A2-2F0D-9A98-937DFB897DE9}"/>
                </a:ext>
              </a:extLst>
            </p:cNvPr>
            <p:cNvSpPr/>
            <p:nvPr/>
          </p:nvSpPr>
          <p:spPr>
            <a:xfrm>
              <a:off x="1640064" y="2898562"/>
              <a:ext cx="1014924" cy="1072806"/>
            </a:xfrm>
            <a:custGeom>
              <a:avLst/>
              <a:gdLst>
                <a:gd name="connsiteX0" fmla="*/ 0 w 1014924"/>
                <a:gd name="connsiteY0" fmla="*/ 101492 h 1072806"/>
                <a:gd name="connsiteX1" fmla="*/ 101492 w 1014924"/>
                <a:gd name="connsiteY1" fmla="*/ 0 h 1072806"/>
                <a:gd name="connsiteX2" fmla="*/ 913432 w 1014924"/>
                <a:gd name="connsiteY2" fmla="*/ 0 h 1072806"/>
                <a:gd name="connsiteX3" fmla="*/ 1014924 w 1014924"/>
                <a:gd name="connsiteY3" fmla="*/ 101492 h 1072806"/>
                <a:gd name="connsiteX4" fmla="*/ 1014924 w 1014924"/>
                <a:gd name="connsiteY4" fmla="*/ 971314 h 1072806"/>
                <a:gd name="connsiteX5" fmla="*/ 913432 w 1014924"/>
                <a:gd name="connsiteY5" fmla="*/ 1072806 h 1072806"/>
                <a:gd name="connsiteX6" fmla="*/ 101492 w 1014924"/>
                <a:gd name="connsiteY6" fmla="*/ 1072806 h 1072806"/>
                <a:gd name="connsiteX7" fmla="*/ 0 w 1014924"/>
                <a:gd name="connsiteY7" fmla="*/ 971314 h 1072806"/>
                <a:gd name="connsiteX8" fmla="*/ 0 w 1014924"/>
                <a:gd name="connsiteY8" fmla="*/ 101492 h 107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24" h="1072806">
                  <a:moveTo>
                    <a:pt x="0" y="101492"/>
                  </a:moveTo>
                  <a:cubicBezTo>
                    <a:pt x="0" y="45440"/>
                    <a:pt x="45440" y="0"/>
                    <a:pt x="101492" y="0"/>
                  </a:cubicBezTo>
                  <a:lnTo>
                    <a:pt x="913432" y="0"/>
                  </a:lnTo>
                  <a:cubicBezTo>
                    <a:pt x="969484" y="0"/>
                    <a:pt x="1014924" y="45440"/>
                    <a:pt x="1014924" y="101492"/>
                  </a:cubicBezTo>
                  <a:lnTo>
                    <a:pt x="1014924" y="971314"/>
                  </a:lnTo>
                  <a:cubicBezTo>
                    <a:pt x="1014924" y="1027366"/>
                    <a:pt x="969484" y="1072806"/>
                    <a:pt x="913432" y="1072806"/>
                  </a:cubicBezTo>
                  <a:lnTo>
                    <a:pt x="101492" y="1072806"/>
                  </a:lnTo>
                  <a:cubicBezTo>
                    <a:pt x="45440" y="1072806"/>
                    <a:pt x="0" y="1027366"/>
                    <a:pt x="0" y="971314"/>
                  </a:cubicBezTo>
                  <a:lnTo>
                    <a:pt x="0" y="1014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50088"/>
                <a:satOff val="-5627"/>
                <a:lumOff val="-915"/>
                <a:alphaOff val="0"/>
              </a:schemeClr>
            </a:fillRef>
            <a:effectRef idx="0">
              <a:schemeClr val="accent3">
                <a:hueOff val="3750088"/>
                <a:satOff val="-5627"/>
                <a:lumOff val="-9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636" tIns="71636" rIns="71636" bIns="7163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800" b="0" i="0" kern="1200" dirty="0"/>
                <a:t>(2) Inventario del Ciclo de Vida de la Economía Circular (ICCE)</a:t>
              </a:r>
              <a:endParaRPr lang="es-PE" sz="2800" kern="1200" dirty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AB418367-D9B9-ECA6-B063-16C40B21F1A8}"/>
                </a:ext>
              </a:extLst>
            </p:cNvPr>
            <p:cNvSpPr/>
            <p:nvPr/>
          </p:nvSpPr>
          <p:spPr>
            <a:xfrm>
              <a:off x="2756481" y="3309114"/>
              <a:ext cx="215163" cy="251701"/>
            </a:xfrm>
            <a:custGeom>
              <a:avLst/>
              <a:gdLst>
                <a:gd name="connsiteX0" fmla="*/ 0 w 215163"/>
                <a:gd name="connsiteY0" fmla="*/ 50340 h 251701"/>
                <a:gd name="connsiteX1" fmla="*/ 107582 w 215163"/>
                <a:gd name="connsiteY1" fmla="*/ 50340 h 251701"/>
                <a:gd name="connsiteX2" fmla="*/ 107582 w 215163"/>
                <a:gd name="connsiteY2" fmla="*/ 0 h 251701"/>
                <a:gd name="connsiteX3" fmla="*/ 215163 w 215163"/>
                <a:gd name="connsiteY3" fmla="*/ 125851 h 251701"/>
                <a:gd name="connsiteX4" fmla="*/ 107582 w 215163"/>
                <a:gd name="connsiteY4" fmla="*/ 251701 h 251701"/>
                <a:gd name="connsiteX5" fmla="*/ 107582 w 215163"/>
                <a:gd name="connsiteY5" fmla="*/ 201361 h 251701"/>
                <a:gd name="connsiteX6" fmla="*/ 0 w 215163"/>
                <a:gd name="connsiteY6" fmla="*/ 201361 h 251701"/>
                <a:gd name="connsiteX7" fmla="*/ 0 w 215163"/>
                <a:gd name="connsiteY7" fmla="*/ 50340 h 25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163" h="251701">
                  <a:moveTo>
                    <a:pt x="0" y="50340"/>
                  </a:moveTo>
                  <a:lnTo>
                    <a:pt x="107582" y="50340"/>
                  </a:lnTo>
                  <a:lnTo>
                    <a:pt x="107582" y="0"/>
                  </a:lnTo>
                  <a:lnTo>
                    <a:pt x="215163" y="125851"/>
                  </a:lnTo>
                  <a:lnTo>
                    <a:pt x="107582" y="251701"/>
                  </a:lnTo>
                  <a:lnTo>
                    <a:pt x="107582" y="201361"/>
                  </a:lnTo>
                  <a:lnTo>
                    <a:pt x="0" y="201361"/>
                  </a:lnTo>
                  <a:lnTo>
                    <a:pt x="0" y="5034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40" rIns="64549" bIns="5034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PE" kern="1200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1D7633BB-4248-E69D-04CC-6CE277CFA501}"/>
                </a:ext>
              </a:extLst>
            </p:cNvPr>
            <p:cNvSpPr/>
            <p:nvPr/>
          </p:nvSpPr>
          <p:spPr>
            <a:xfrm>
              <a:off x="3060958" y="2898562"/>
              <a:ext cx="1014924" cy="1072806"/>
            </a:xfrm>
            <a:custGeom>
              <a:avLst/>
              <a:gdLst>
                <a:gd name="connsiteX0" fmla="*/ 0 w 1014924"/>
                <a:gd name="connsiteY0" fmla="*/ 101492 h 1072806"/>
                <a:gd name="connsiteX1" fmla="*/ 101492 w 1014924"/>
                <a:gd name="connsiteY1" fmla="*/ 0 h 1072806"/>
                <a:gd name="connsiteX2" fmla="*/ 913432 w 1014924"/>
                <a:gd name="connsiteY2" fmla="*/ 0 h 1072806"/>
                <a:gd name="connsiteX3" fmla="*/ 1014924 w 1014924"/>
                <a:gd name="connsiteY3" fmla="*/ 101492 h 1072806"/>
                <a:gd name="connsiteX4" fmla="*/ 1014924 w 1014924"/>
                <a:gd name="connsiteY4" fmla="*/ 971314 h 1072806"/>
                <a:gd name="connsiteX5" fmla="*/ 913432 w 1014924"/>
                <a:gd name="connsiteY5" fmla="*/ 1072806 h 1072806"/>
                <a:gd name="connsiteX6" fmla="*/ 101492 w 1014924"/>
                <a:gd name="connsiteY6" fmla="*/ 1072806 h 1072806"/>
                <a:gd name="connsiteX7" fmla="*/ 0 w 1014924"/>
                <a:gd name="connsiteY7" fmla="*/ 971314 h 1072806"/>
                <a:gd name="connsiteX8" fmla="*/ 0 w 1014924"/>
                <a:gd name="connsiteY8" fmla="*/ 101492 h 107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24" h="1072806">
                  <a:moveTo>
                    <a:pt x="0" y="101492"/>
                  </a:moveTo>
                  <a:cubicBezTo>
                    <a:pt x="0" y="45440"/>
                    <a:pt x="45440" y="0"/>
                    <a:pt x="101492" y="0"/>
                  </a:cubicBezTo>
                  <a:lnTo>
                    <a:pt x="913432" y="0"/>
                  </a:lnTo>
                  <a:cubicBezTo>
                    <a:pt x="969484" y="0"/>
                    <a:pt x="1014924" y="45440"/>
                    <a:pt x="1014924" y="101492"/>
                  </a:cubicBezTo>
                  <a:lnTo>
                    <a:pt x="1014924" y="971314"/>
                  </a:lnTo>
                  <a:cubicBezTo>
                    <a:pt x="1014924" y="1027366"/>
                    <a:pt x="969484" y="1072806"/>
                    <a:pt x="913432" y="1072806"/>
                  </a:cubicBezTo>
                  <a:lnTo>
                    <a:pt x="101492" y="1072806"/>
                  </a:lnTo>
                  <a:cubicBezTo>
                    <a:pt x="45440" y="1072806"/>
                    <a:pt x="0" y="1027366"/>
                    <a:pt x="0" y="971314"/>
                  </a:cubicBezTo>
                  <a:lnTo>
                    <a:pt x="0" y="1014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500176"/>
                <a:satOff val="-11253"/>
                <a:lumOff val="-1830"/>
                <a:alphaOff val="0"/>
              </a:schemeClr>
            </a:fillRef>
            <a:effectRef idx="0">
              <a:schemeClr val="accent3">
                <a:hueOff val="7500176"/>
                <a:satOff val="-11253"/>
                <a:lumOff val="-18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636" tIns="71636" rIns="71636" bIns="7163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800" b="0" i="0" kern="1200" dirty="0"/>
                <a:t>(3) Evaluación del Impacto del Ciclo de Vida de la Economía Circular (ICCE)</a:t>
              </a:r>
              <a:endParaRPr lang="es-PE" sz="2800" kern="1200" dirty="0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D3920DD7-3ABF-E803-8FC3-C70B6B7B1351}"/>
                </a:ext>
              </a:extLst>
            </p:cNvPr>
            <p:cNvSpPr/>
            <p:nvPr/>
          </p:nvSpPr>
          <p:spPr>
            <a:xfrm>
              <a:off x="4177375" y="3309114"/>
              <a:ext cx="215163" cy="251701"/>
            </a:xfrm>
            <a:custGeom>
              <a:avLst/>
              <a:gdLst>
                <a:gd name="connsiteX0" fmla="*/ 0 w 215163"/>
                <a:gd name="connsiteY0" fmla="*/ 50340 h 251701"/>
                <a:gd name="connsiteX1" fmla="*/ 107582 w 215163"/>
                <a:gd name="connsiteY1" fmla="*/ 50340 h 251701"/>
                <a:gd name="connsiteX2" fmla="*/ 107582 w 215163"/>
                <a:gd name="connsiteY2" fmla="*/ 0 h 251701"/>
                <a:gd name="connsiteX3" fmla="*/ 215163 w 215163"/>
                <a:gd name="connsiteY3" fmla="*/ 125851 h 251701"/>
                <a:gd name="connsiteX4" fmla="*/ 107582 w 215163"/>
                <a:gd name="connsiteY4" fmla="*/ 251701 h 251701"/>
                <a:gd name="connsiteX5" fmla="*/ 107582 w 215163"/>
                <a:gd name="connsiteY5" fmla="*/ 201361 h 251701"/>
                <a:gd name="connsiteX6" fmla="*/ 0 w 215163"/>
                <a:gd name="connsiteY6" fmla="*/ 201361 h 251701"/>
                <a:gd name="connsiteX7" fmla="*/ 0 w 215163"/>
                <a:gd name="connsiteY7" fmla="*/ 50340 h 25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5163" h="251701">
                  <a:moveTo>
                    <a:pt x="0" y="50340"/>
                  </a:moveTo>
                  <a:lnTo>
                    <a:pt x="107582" y="50340"/>
                  </a:lnTo>
                  <a:lnTo>
                    <a:pt x="107582" y="0"/>
                  </a:lnTo>
                  <a:lnTo>
                    <a:pt x="215163" y="125851"/>
                  </a:lnTo>
                  <a:lnTo>
                    <a:pt x="107582" y="251701"/>
                  </a:lnTo>
                  <a:lnTo>
                    <a:pt x="107582" y="201361"/>
                  </a:lnTo>
                  <a:lnTo>
                    <a:pt x="0" y="201361"/>
                  </a:lnTo>
                  <a:lnTo>
                    <a:pt x="0" y="5034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0340" rIns="64549" bIns="5034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PE" kern="120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F7E26627-C186-B1C1-37DE-88F3472118C5}"/>
                </a:ext>
              </a:extLst>
            </p:cNvPr>
            <p:cNvSpPr/>
            <p:nvPr/>
          </p:nvSpPr>
          <p:spPr>
            <a:xfrm>
              <a:off x="4481853" y="2898562"/>
              <a:ext cx="1014924" cy="1072806"/>
            </a:xfrm>
            <a:custGeom>
              <a:avLst/>
              <a:gdLst>
                <a:gd name="connsiteX0" fmla="*/ 0 w 1014924"/>
                <a:gd name="connsiteY0" fmla="*/ 101492 h 1072806"/>
                <a:gd name="connsiteX1" fmla="*/ 101492 w 1014924"/>
                <a:gd name="connsiteY1" fmla="*/ 0 h 1072806"/>
                <a:gd name="connsiteX2" fmla="*/ 913432 w 1014924"/>
                <a:gd name="connsiteY2" fmla="*/ 0 h 1072806"/>
                <a:gd name="connsiteX3" fmla="*/ 1014924 w 1014924"/>
                <a:gd name="connsiteY3" fmla="*/ 101492 h 1072806"/>
                <a:gd name="connsiteX4" fmla="*/ 1014924 w 1014924"/>
                <a:gd name="connsiteY4" fmla="*/ 971314 h 1072806"/>
                <a:gd name="connsiteX5" fmla="*/ 913432 w 1014924"/>
                <a:gd name="connsiteY5" fmla="*/ 1072806 h 1072806"/>
                <a:gd name="connsiteX6" fmla="*/ 101492 w 1014924"/>
                <a:gd name="connsiteY6" fmla="*/ 1072806 h 1072806"/>
                <a:gd name="connsiteX7" fmla="*/ 0 w 1014924"/>
                <a:gd name="connsiteY7" fmla="*/ 971314 h 1072806"/>
                <a:gd name="connsiteX8" fmla="*/ 0 w 1014924"/>
                <a:gd name="connsiteY8" fmla="*/ 101492 h 107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924" h="1072806">
                  <a:moveTo>
                    <a:pt x="0" y="101492"/>
                  </a:moveTo>
                  <a:cubicBezTo>
                    <a:pt x="0" y="45440"/>
                    <a:pt x="45440" y="0"/>
                    <a:pt x="101492" y="0"/>
                  </a:cubicBezTo>
                  <a:lnTo>
                    <a:pt x="913432" y="0"/>
                  </a:lnTo>
                  <a:cubicBezTo>
                    <a:pt x="969484" y="0"/>
                    <a:pt x="1014924" y="45440"/>
                    <a:pt x="1014924" y="101492"/>
                  </a:cubicBezTo>
                  <a:lnTo>
                    <a:pt x="1014924" y="971314"/>
                  </a:lnTo>
                  <a:cubicBezTo>
                    <a:pt x="1014924" y="1027366"/>
                    <a:pt x="969484" y="1072806"/>
                    <a:pt x="913432" y="1072806"/>
                  </a:cubicBezTo>
                  <a:lnTo>
                    <a:pt x="101492" y="1072806"/>
                  </a:lnTo>
                  <a:cubicBezTo>
                    <a:pt x="45440" y="1072806"/>
                    <a:pt x="0" y="1027366"/>
                    <a:pt x="0" y="971314"/>
                  </a:cubicBezTo>
                  <a:lnTo>
                    <a:pt x="0" y="10149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636" tIns="71636" rIns="71636" bIns="71636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MX" sz="2800" b="0" i="0" kern="1200" dirty="0"/>
                <a:t>(4) interpretación de los resultados.</a:t>
              </a:r>
              <a:endParaRPr lang="es-PE" sz="2800" kern="1200" dirty="0"/>
            </a:p>
          </p:txBody>
        </p:sp>
      </p:grpSp>
      <p:pic>
        <p:nvPicPr>
          <p:cNvPr id="37" name="Picture 2" descr="UNE-EN 15978 – El blog de Víctor Yepes">
            <a:extLst>
              <a:ext uri="{FF2B5EF4-FFF2-40B4-BE49-F238E27FC236}">
                <a16:creationId xmlns:a16="http://schemas.microsoft.com/office/drawing/2014/main" id="{D0AD9CED-28F9-59F3-226A-F7E1597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82" y="1347700"/>
            <a:ext cx="5205502" cy="36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82EBD8A-03D8-4993-E856-C9EA9819B4E6}"/>
              </a:ext>
            </a:extLst>
          </p:cNvPr>
          <p:cNvCxnSpPr>
            <a:cxnSpLocks/>
          </p:cNvCxnSpPr>
          <p:nvPr/>
        </p:nvCxnSpPr>
        <p:spPr>
          <a:xfrm>
            <a:off x="10058400" y="3232839"/>
            <a:ext cx="0" cy="47300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6740A48-4E97-B254-29C8-E69E28F4BE07}"/>
              </a:ext>
            </a:extLst>
          </p:cNvPr>
          <p:cNvSpPr txBox="1"/>
          <p:nvPr/>
        </p:nvSpPr>
        <p:spPr>
          <a:xfrm>
            <a:off x="10210806" y="4477286"/>
            <a:ext cx="8077189" cy="5091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0000"/>
              </a:buClr>
            </a:pPr>
            <a:r>
              <a:rPr lang="es-PE" sz="2199" dirty="0">
                <a:solidFill>
                  <a:srgbClr val="15193E"/>
                </a:solidFill>
                <a:latin typeface="Codec Pro Bold"/>
                <a:cs typeface="Arial"/>
              </a:rPr>
              <a:t>UNE-EN 15804:2012: </a:t>
            </a:r>
            <a:r>
              <a:rPr lang="es-MX" sz="2199" dirty="0">
                <a:solidFill>
                  <a:srgbClr val="15193E"/>
                </a:solidFill>
                <a:latin typeface="Codec Pro Bold"/>
                <a:cs typeface="Arial"/>
              </a:rPr>
              <a:t>Sostenibilidad en la construcción. Declaraciones ambientales de producto. Reglas de categoría de productos básicas para productos de construcción.</a:t>
            </a:r>
          </a:p>
          <a:p>
            <a:pPr algn="just" defTabSz="685800">
              <a:lnSpc>
                <a:spcPct val="150000"/>
              </a:lnSpc>
              <a:buClr>
                <a:srgbClr val="000000"/>
              </a:buClr>
            </a:pPr>
            <a:r>
              <a:rPr lang="es-MX" sz="2199" dirty="0">
                <a:solidFill>
                  <a:srgbClr val="15193E"/>
                </a:solidFill>
                <a:latin typeface="Codec Pro Bold"/>
                <a:cs typeface="Arial"/>
              </a:rPr>
              <a:t>UNE-EN 15978:2012: Sostenibilidad en la construcción. Evaluación del comportamiento ambiental de los edificios. Métodos de cálculo.</a:t>
            </a:r>
          </a:p>
          <a:p>
            <a:pPr algn="just" defTabSz="685800">
              <a:lnSpc>
                <a:spcPct val="150000"/>
              </a:lnSpc>
              <a:buClr>
                <a:srgbClr val="000000"/>
              </a:buClr>
            </a:pPr>
            <a:r>
              <a:rPr lang="es-PE" sz="2199" dirty="0">
                <a:solidFill>
                  <a:srgbClr val="15193E"/>
                </a:solidFill>
                <a:latin typeface="Codec Pro Bold"/>
                <a:cs typeface="Arial"/>
              </a:rPr>
              <a:t>Norma ISO 14040 (2006): </a:t>
            </a:r>
            <a:r>
              <a:rPr lang="es-MX" sz="2199" dirty="0">
                <a:solidFill>
                  <a:srgbClr val="15193E"/>
                </a:solidFill>
                <a:latin typeface="Codec Pro Bold"/>
                <a:cs typeface="Arial"/>
              </a:rPr>
              <a:t>Gestión ambiental — Análisis del ciclo de vida — Principios y marco de referencia</a:t>
            </a:r>
          </a:p>
          <a:p>
            <a:pPr algn="just"/>
            <a:endParaRPr lang="es-MX" sz="1400" b="0" i="0" dirty="0">
              <a:solidFill>
                <a:srgbClr val="373A3C"/>
              </a:solidFill>
              <a:effectLst/>
              <a:latin typeface="+mj-lt"/>
            </a:endParaRPr>
          </a:p>
          <a:p>
            <a:pPr algn="just"/>
            <a:endParaRPr lang="es-PE" sz="1400" dirty="0">
              <a:latin typeface="+mj-lt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6AC21739-C98A-2DA9-3438-206DBF837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3" t="3479" r="72646"/>
          <a:stretch/>
        </p:blipFill>
        <p:spPr>
          <a:xfrm>
            <a:off x="23486" y="2462397"/>
            <a:ext cx="1881514" cy="387149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940D40E-0154-C1E2-7F93-DD1B4D3F2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3" t="3479" r="72646"/>
          <a:stretch/>
        </p:blipFill>
        <p:spPr>
          <a:xfrm>
            <a:off x="16384572" y="2462398"/>
            <a:ext cx="1881514" cy="387149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967730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740438" y="857344"/>
            <a:ext cx="2146566" cy="847772"/>
            <a:chOff x="0" y="0"/>
            <a:chExt cx="2862088" cy="11303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05" r="-2105"/>
              </a:stretch>
            </a:blipFill>
          </p:spPr>
        </p:sp>
        <p:sp>
          <p:nvSpPr>
            <p:cNvPr id="13" name="AutoShape 13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660FAB-B745-267D-5016-2C67A808645A}"/>
              </a:ext>
            </a:extLst>
          </p:cNvPr>
          <p:cNvSpPr txBox="1"/>
          <p:nvPr/>
        </p:nvSpPr>
        <p:spPr>
          <a:xfrm>
            <a:off x="2138335" y="711842"/>
            <a:ext cx="110937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15"/>
              </a:lnSpc>
            </a:pP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FASE 1: Definición de objetivos y alcance</a:t>
            </a:r>
          </a:p>
          <a:p>
            <a:pPr>
              <a:lnSpc>
                <a:spcPts val="6015"/>
              </a:lnSpc>
            </a:pPr>
            <a:r>
              <a:rPr lang="es-ES" sz="4000" dirty="0">
                <a:solidFill>
                  <a:srgbClr val="186EA7"/>
                </a:solidFill>
                <a:latin typeface="Codec Pro Ultra-Bold"/>
              </a:rPr>
              <a:t>1. Objeto de evaluación en CE-LCA</a:t>
            </a:r>
          </a:p>
          <a:p>
            <a:pPr>
              <a:lnSpc>
                <a:spcPts val="6015"/>
              </a:lnSpc>
            </a:pPr>
            <a:endParaRPr lang="es-MX" sz="4000" dirty="0">
              <a:solidFill>
                <a:srgbClr val="186EA7"/>
              </a:solidFill>
              <a:latin typeface="Codec Pro Ultra-Bold"/>
            </a:endParaRPr>
          </a:p>
          <a:p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E6B7B99-9BE9-2C5E-2C11-882575E01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9" t="3479"/>
          <a:stretch/>
        </p:blipFill>
        <p:spPr>
          <a:xfrm>
            <a:off x="886471" y="2462399"/>
            <a:ext cx="16715729" cy="387149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962C3EC-B2C4-0976-9B36-07234128A1A5}"/>
              </a:ext>
            </a:extLst>
          </p:cNvPr>
          <p:cNvSpPr txBox="1"/>
          <p:nvPr/>
        </p:nvSpPr>
        <p:spPr>
          <a:xfrm>
            <a:off x="231556" y="6333896"/>
            <a:ext cx="3502244" cy="424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Componente de construcción para una sola vida útil, incluyendo potencial de reutilización o reciclaje</a:t>
            </a:r>
          </a:p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Componentes de construcción lineales o no reciclables</a:t>
            </a:r>
          </a:p>
          <a:p>
            <a:b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</a:br>
            <a:endParaRPr lang="es-PE" sz="2452" dirty="0">
              <a:solidFill>
                <a:srgbClr val="15193E"/>
              </a:solidFill>
              <a:latin typeface="Codec Pro Bold"/>
              <a:cs typeface="Arial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A6625C1-A4D3-54D5-84CA-9585B0909EF1}"/>
              </a:ext>
            </a:extLst>
          </p:cNvPr>
          <p:cNvSpPr txBox="1"/>
          <p:nvPr/>
        </p:nvSpPr>
        <p:spPr>
          <a:xfrm>
            <a:off x="4319329" y="6333896"/>
            <a:ext cx="3502245" cy="34884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defRPr sz="2452">
                <a:solidFill>
                  <a:srgbClr val="15193E"/>
                </a:solidFill>
                <a:latin typeface="Codec Pro Bold"/>
                <a:cs typeface="Arial"/>
              </a:defRPr>
            </a:lvl1pPr>
          </a:lstStyle>
          <a:p>
            <a:pPr algn="l"/>
            <a:r>
              <a:rPr lang="es-MX" dirty="0"/>
              <a:t>Componente específico de construcción en un sistema circular</a:t>
            </a:r>
          </a:p>
          <a:p>
            <a:pPr algn="l"/>
            <a:r>
              <a:rPr lang="es-MX" dirty="0"/>
              <a:t>Componentes de construcción circulares en un proyecto de construcción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D5DEDE-DC8F-8784-47C5-3041A2B0698D}"/>
              </a:ext>
            </a:extLst>
          </p:cNvPr>
          <p:cNvSpPr txBox="1"/>
          <p:nvPr/>
        </p:nvSpPr>
        <p:spPr>
          <a:xfrm>
            <a:off x="8279116" y="6347249"/>
            <a:ext cx="4952999" cy="3111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Componente promedio de construcción en un sistema circular</a:t>
            </a:r>
          </a:p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Componentes de construcción circulares </a:t>
            </a:r>
            <a:r>
              <a:rPr lang="es-MX" sz="2452" dirty="0" err="1">
                <a:solidFill>
                  <a:srgbClr val="15193E"/>
                </a:solidFill>
                <a:latin typeface="Codec Pro Bold"/>
                <a:cs typeface="Arial"/>
              </a:rPr>
              <a:t>EPDs</a:t>
            </a:r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, PSS, componentes de construcción producidos en masa, diseños en etapas iniciales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53DA03-76C3-90C9-CABC-7787F0490DCE}"/>
              </a:ext>
            </a:extLst>
          </p:cNvPr>
          <p:cNvSpPr txBox="1"/>
          <p:nvPr/>
        </p:nvSpPr>
        <p:spPr>
          <a:xfrm>
            <a:off x="13689657" y="6456392"/>
            <a:ext cx="3502243" cy="1601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Un sistema de componentes de construcción circular</a:t>
            </a:r>
          </a:p>
          <a:p>
            <a:pPr fontAlgn="base"/>
            <a:r>
              <a:rPr lang="es-MX" sz="2452" dirty="0">
                <a:solidFill>
                  <a:srgbClr val="15193E"/>
                </a:solidFill>
                <a:latin typeface="Codec Pro Bold"/>
                <a:cs typeface="Arial"/>
              </a:rPr>
              <a:t>Sistemas circulares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967730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61698" y="626634"/>
            <a:ext cx="11933275" cy="710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15"/>
              </a:lnSpc>
            </a:pP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FASE 1: Definición de objetivos y alcance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14" name="AutoShape 14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graphicFrame>
        <p:nvGraphicFramePr>
          <p:cNvPr id="17" name="Tabla 14">
            <a:extLst>
              <a:ext uri="{FF2B5EF4-FFF2-40B4-BE49-F238E27FC236}">
                <a16:creationId xmlns:a16="http://schemas.microsoft.com/office/drawing/2014/main" id="{597605A2-1719-E715-BB08-A4A244320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23891"/>
              </p:ext>
            </p:extLst>
          </p:nvPr>
        </p:nvGraphicFramePr>
        <p:xfrm>
          <a:off x="533408" y="2400300"/>
          <a:ext cx="17144991" cy="7476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4131">
                  <a:extLst>
                    <a:ext uri="{9D8B030D-6E8A-4147-A177-3AD203B41FA5}">
                      <a16:colId xmlns:a16="http://schemas.microsoft.com/office/drawing/2014/main" val="4109686728"/>
                    </a:ext>
                  </a:extLst>
                </a:gridCol>
                <a:gridCol w="5710430">
                  <a:extLst>
                    <a:ext uri="{9D8B030D-6E8A-4147-A177-3AD203B41FA5}">
                      <a16:colId xmlns:a16="http://schemas.microsoft.com/office/drawing/2014/main" val="4294692685"/>
                    </a:ext>
                  </a:extLst>
                </a:gridCol>
                <a:gridCol w="5710430">
                  <a:extLst>
                    <a:ext uri="{9D8B030D-6E8A-4147-A177-3AD203B41FA5}">
                      <a16:colId xmlns:a16="http://schemas.microsoft.com/office/drawing/2014/main" val="4293549217"/>
                    </a:ext>
                  </a:extLst>
                </a:gridCol>
              </a:tblGrid>
              <a:tr h="1786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9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2. Unidad funcional en CE-LCA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Definición de la Unidad Funcional (FU):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9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3. Límite del sistema en CE-LCA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Cuatro módulos principales: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2452" b="1" kern="120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9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2452" b="1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9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4. Período de estudio de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9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referencia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Ciclo de vida extendido: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2452" b="1" kern="120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67292"/>
                  </a:ext>
                </a:extLst>
              </a:tr>
              <a:tr h="54049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-Uso de un componente promedio/específico.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-Calidad del componente.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-Sistema circular.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-Período de x años.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52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u="sng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Adaptación a estándares en: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Basado en la función o actividad para múltiples ciclos de vida.</a:t>
                      </a:r>
                      <a:endParaRPr lang="es-PE" sz="2452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  <a:p>
                      <a:endParaRPr lang="es-PE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Módulo A: Producción y construcción.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Módulo B: Uso y mantenimiento.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Módulo C: Fin de vida.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Módulo D: Beneficios y cargas más allá del sistema.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52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u="sng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45 etapas del ciclo de vida: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Detalladas para capturar todos los niveles de uso y reciclaje.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-Materiales y partes pueden haber sido producidos y reciclados antes del RSP.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-Pueden seguir siendo reciclados después del final de la vida útil original del componente.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52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b="1" u="sng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Continuidad del ciclo: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52" kern="1200" noProof="0" dirty="0">
                          <a:solidFill>
                            <a:srgbClr val="15193E"/>
                          </a:solidFill>
                          <a:latin typeface="Codec Pro Bold"/>
                          <a:ea typeface="+mn-ea"/>
                          <a:cs typeface="Arial"/>
                        </a:rPr>
                        <a:t>-Los materiales pueden ser reutilizados en múltiples ciclos, lo que dificulta establecer un RSP fijo.</a:t>
                      </a:r>
                      <a:endParaRPr lang="es-PE" sz="2452" kern="1200" noProof="0" dirty="0">
                        <a:solidFill>
                          <a:srgbClr val="15193E"/>
                        </a:solidFill>
                        <a:latin typeface="Codec Pro Bold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91161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9967730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907647" y="1091478"/>
            <a:ext cx="2146566" cy="847772"/>
            <a:chOff x="0" y="0"/>
            <a:chExt cx="2862088" cy="11303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4694" cy="1130362"/>
            </a:xfrm>
            <a:custGeom>
              <a:avLst/>
              <a:gdLst/>
              <a:ahLst/>
              <a:cxnLst/>
              <a:rect l="l" t="t" r="r" b="b"/>
              <a:pathLst>
                <a:path w="1084694" h="1130362">
                  <a:moveTo>
                    <a:pt x="0" y="0"/>
                  </a:moveTo>
                  <a:lnTo>
                    <a:pt x="1084694" y="0"/>
                  </a:lnTo>
                  <a:lnTo>
                    <a:pt x="1084694" y="1130362"/>
                  </a:lnTo>
                  <a:lnTo>
                    <a:pt x="0" y="1130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05" r="-2105"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 flipV="1">
              <a:off x="1158688" y="88085"/>
              <a:ext cx="0" cy="970326"/>
            </a:xfrm>
            <a:prstGeom prst="line">
              <a:avLst/>
            </a:prstGeom>
            <a:ln w="63443" cap="flat">
              <a:solidFill>
                <a:srgbClr val="186EA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234026" y="673813"/>
              <a:ext cx="1217121" cy="38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846"/>
                </a:lnSpc>
                <a:spcBef>
                  <a:spcPct val="0"/>
                </a:spcBef>
              </a:pPr>
              <a:r>
                <a:rPr lang="en-US" sz="1964" u="none" strike="noStrike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UNALM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91964" y="116660"/>
              <a:ext cx="1670124" cy="7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4054">
                  <a:solidFill>
                    <a:srgbClr val="186EA7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DICA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08904" y="368862"/>
            <a:ext cx="10784578" cy="14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15"/>
              </a:lnSpc>
            </a:pPr>
            <a:r>
              <a:rPr lang="es-MX" sz="4000" dirty="0">
                <a:solidFill>
                  <a:srgbClr val="186EA7"/>
                </a:solidFill>
                <a:latin typeface="Codec Pro Ultra-Bold"/>
              </a:rPr>
              <a:t>FASE 2: Inventario del ciclo de vida de la economía circular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82435DD-831D-B028-084D-20A603FB5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566" y="3086458"/>
            <a:ext cx="8206708" cy="615503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92708F6-8ED9-15F2-A504-3FA92C5862E5}"/>
              </a:ext>
            </a:extLst>
          </p:cNvPr>
          <p:cNvSpPr txBox="1"/>
          <p:nvPr/>
        </p:nvSpPr>
        <p:spPr>
          <a:xfrm>
            <a:off x="1251811" y="3650702"/>
            <a:ext cx="7162800" cy="45612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sz="2452">
                <a:solidFill>
                  <a:srgbClr val="15193E"/>
                </a:solidFill>
                <a:latin typeface="Codec Pro Bold"/>
                <a:cs typeface="Arial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s-PE" dirty="0"/>
              <a:t>En la fase 2 del CE-LCA, se realiza el CE-LCI de acuerdo con el límite del sistema descrito anteriormente. Los componentes de construcción deben inventariarse como un conjunto de partes y materiales, distinguiendo materiales con diferentes ciclos de uso dentro de su ciclo de vida y diferentes duraciones de vida.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2212</Words>
  <Application>Microsoft Office PowerPoint</Application>
  <PresentationFormat>Personalizado</PresentationFormat>
  <Paragraphs>222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Codec Pro Ultra-Bold</vt:lpstr>
      <vt:lpstr>Source Sans Pro</vt:lpstr>
      <vt:lpstr>Century Gothic</vt:lpstr>
      <vt:lpstr>Calibri</vt:lpstr>
      <vt:lpstr>Arial</vt:lpstr>
      <vt:lpstr>Montserrat Classic Bold</vt:lpstr>
      <vt:lpstr>Codec Pro Bold</vt:lpstr>
      <vt:lpstr>Codec Pro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2DA VENTANILLA DICA 2</dc:title>
  <cp:lastModifiedBy>Lenin Rueda Torres</cp:lastModifiedBy>
  <cp:revision>5</cp:revision>
  <dcterms:created xsi:type="dcterms:W3CDTF">2006-08-16T00:00:00Z</dcterms:created>
  <dcterms:modified xsi:type="dcterms:W3CDTF">2025-01-11T01:35:01Z</dcterms:modified>
  <dc:identifier>DAGKxmvIViE</dc:identifier>
</cp:coreProperties>
</file>